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3"/>
  </p:notesMasterIdLst>
  <p:sldIdLst>
    <p:sldId id="256" r:id="rId2"/>
    <p:sldId id="257" r:id="rId3"/>
    <p:sldId id="258" r:id="rId4"/>
    <p:sldId id="345" r:id="rId5"/>
    <p:sldId id="259" r:id="rId6"/>
    <p:sldId id="261" r:id="rId7"/>
    <p:sldId id="346" r:id="rId8"/>
    <p:sldId id="262" r:id="rId9"/>
    <p:sldId id="263" r:id="rId10"/>
    <p:sldId id="264" r:id="rId11"/>
    <p:sldId id="347" r:id="rId12"/>
    <p:sldId id="265" r:id="rId13"/>
    <p:sldId id="266" r:id="rId14"/>
    <p:sldId id="267" r:id="rId15"/>
    <p:sldId id="348" r:id="rId16"/>
    <p:sldId id="268" r:id="rId17"/>
    <p:sldId id="269" r:id="rId18"/>
    <p:sldId id="349" r:id="rId19"/>
    <p:sldId id="270" r:id="rId20"/>
    <p:sldId id="271" r:id="rId21"/>
    <p:sldId id="350" r:id="rId22"/>
    <p:sldId id="272" r:id="rId23"/>
    <p:sldId id="273" r:id="rId24"/>
    <p:sldId id="274" r:id="rId25"/>
    <p:sldId id="351" r:id="rId26"/>
    <p:sldId id="275" r:id="rId27"/>
    <p:sldId id="276" r:id="rId28"/>
    <p:sldId id="352" r:id="rId29"/>
    <p:sldId id="277" r:id="rId30"/>
    <p:sldId id="278" r:id="rId31"/>
    <p:sldId id="353" r:id="rId32"/>
    <p:sldId id="279" r:id="rId33"/>
    <p:sldId id="281" r:id="rId34"/>
    <p:sldId id="354" r:id="rId35"/>
    <p:sldId id="282" r:id="rId36"/>
    <p:sldId id="283" r:id="rId37"/>
    <p:sldId id="284" r:id="rId38"/>
    <p:sldId id="355" r:id="rId39"/>
    <p:sldId id="285" r:id="rId40"/>
    <p:sldId id="286" r:id="rId41"/>
    <p:sldId id="287" r:id="rId42"/>
    <p:sldId id="356" r:id="rId43"/>
    <p:sldId id="288" r:id="rId44"/>
    <p:sldId id="289" r:id="rId45"/>
    <p:sldId id="290" r:id="rId46"/>
    <p:sldId id="357" r:id="rId47"/>
    <p:sldId id="291" r:id="rId48"/>
    <p:sldId id="292" r:id="rId49"/>
    <p:sldId id="358" r:id="rId50"/>
    <p:sldId id="293" r:id="rId51"/>
    <p:sldId id="294" r:id="rId52"/>
    <p:sldId id="359" r:id="rId53"/>
    <p:sldId id="295" r:id="rId54"/>
    <p:sldId id="297" r:id="rId55"/>
    <p:sldId id="298" r:id="rId56"/>
    <p:sldId id="360" r:id="rId57"/>
    <p:sldId id="299" r:id="rId58"/>
    <p:sldId id="300" r:id="rId59"/>
    <p:sldId id="361" r:id="rId60"/>
    <p:sldId id="301" r:id="rId61"/>
    <p:sldId id="302" r:id="rId62"/>
    <p:sldId id="362" r:id="rId63"/>
    <p:sldId id="303" r:id="rId64"/>
    <p:sldId id="304" r:id="rId65"/>
    <p:sldId id="363" r:id="rId66"/>
    <p:sldId id="305" r:id="rId67"/>
    <p:sldId id="306" r:id="rId68"/>
    <p:sldId id="307" r:id="rId69"/>
    <p:sldId id="364" r:id="rId70"/>
    <p:sldId id="308" r:id="rId71"/>
    <p:sldId id="309" r:id="rId72"/>
    <p:sldId id="310" r:id="rId73"/>
    <p:sldId id="366" r:id="rId74"/>
    <p:sldId id="311" r:id="rId75"/>
    <p:sldId id="312" r:id="rId76"/>
    <p:sldId id="365" r:id="rId77"/>
    <p:sldId id="313" r:id="rId78"/>
    <p:sldId id="314" r:id="rId79"/>
    <p:sldId id="315" r:id="rId80"/>
    <p:sldId id="367" r:id="rId81"/>
    <p:sldId id="316" r:id="rId82"/>
    <p:sldId id="317" r:id="rId83"/>
    <p:sldId id="368" r:id="rId84"/>
    <p:sldId id="318" r:id="rId85"/>
    <p:sldId id="320" r:id="rId86"/>
    <p:sldId id="369" r:id="rId87"/>
    <p:sldId id="321" r:id="rId88"/>
    <p:sldId id="322" r:id="rId89"/>
    <p:sldId id="370" r:id="rId90"/>
    <p:sldId id="323" r:id="rId91"/>
    <p:sldId id="324" r:id="rId92"/>
    <p:sldId id="371" r:id="rId93"/>
    <p:sldId id="325" r:id="rId94"/>
    <p:sldId id="326" r:id="rId95"/>
    <p:sldId id="372" r:id="rId96"/>
    <p:sldId id="327" r:id="rId97"/>
    <p:sldId id="328" r:id="rId98"/>
    <p:sldId id="329" r:id="rId99"/>
    <p:sldId id="373" r:id="rId100"/>
    <p:sldId id="330" r:id="rId101"/>
    <p:sldId id="374" r:id="rId102"/>
    <p:sldId id="375" r:id="rId103"/>
    <p:sldId id="331" r:id="rId104"/>
    <p:sldId id="376" r:id="rId105"/>
    <p:sldId id="377" r:id="rId106"/>
    <p:sldId id="332" r:id="rId107"/>
    <p:sldId id="333" r:id="rId108"/>
    <p:sldId id="378" r:id="rId109"/>
    <p:sldId id="334" r:id="rId110"/>
    <p:sldId id="335" r:id="rId111"/>
    <p:sldId id="336" r:id="rId112"/>
    <p:sldId id="379" r:id="rId113"/>
    <p:sldId id="337" r:id="rId114"/>
    <p:sldId id="338" r:id="rId115"/>
    <p:sldId id="380" r:id="rId116"/>
    <p:sldId id="339" r:id="rId117"/>
    <p:sldId id="340" r:id="rId118"/>
    <p:sldId id="341" r:id="rId119"/>
    <p:sldId id="342" r:id="rId120"/>
    <p:sldId id="343" r:id="rId121"/>
    <p:sldId id="344" r:id="rId1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6423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6124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9eba0b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自然资源的概念</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94f72b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自然资源的分类及分布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c97893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自然资源数量、质量、分布对人类活动的影响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c1ec95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自然资源在不同历史阶段对人类活动的影响</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2992f5d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自然资源与人类活动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7a4d3800093b19b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0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0.xml"/><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0.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0.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4.xml"/><Relationship Id="rId1" Type="http://schemas.openxmlformats.org/officeDocument/2006/relationships/slideLayout" Target="../slideLayouts/slideLayout10.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AS.7_2#3f3d62c61?vop=1&amp;pid=7d2b2ad01&amp;color=0,0,0&amp;mp=1&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自然资源的判断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1）一看来自哪里。自然资源来自自然界，在自然界中以自然的方式存在。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2）二看有没有用。自然资源的关键是能满足人类生产和生活需求，能被人类利用。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3）三看能不能用。自然资源是在现有开发、利用技术水平下</a:t>
            </a:r>
            <a:r>
              <a:rPr lang="en-US" altLang="zh-CN" sz="2000" b="0" i="0">
                <a:solidFill>
                  <a:srgbClr val="000000"/>
                </a:solidFill>
                <a:latin typeface="微软雅黑" pitchFamily="34" charset="0"/>
                <a:ea typeface="微软雅黑" pitchFamily="34" charset="-122"/>
                <a:cs typeface="微软雅黑" pitchFamily="34" charset="-120"/>
              </a:rPr>
              <a:t>，人类能够使用的自然界中的物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质和能量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pic>
        <p:nvPicPr>
          <p:cNvPr id="2" name="QM_5_BD.97_1#14e830cd6?htil=4&amp;pid=1bba22635&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96528" y="972000"/>
            <a:ext cx="2547226" cy="27660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97_2#14e830cd6?htil=4&amp;pid=1bba22635&amp;color=0,0,0&amp;vtp=1&amp;bt=1&amp;bbb=1&amp;hb=1&amp;hs=1"/>
          <p:cNvSpPr/>
          <p:nvPr/>
        </p:nvSpPr>
        <p:spPr>
          <a:xfrm>
            <a:off x="722376" y="984700"/>
            <a:ext cx="7964424" cy="237985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仿宋" pitchFamily="34" charset="0"/>
                <a:ea typeface="仿宋" pitchFamily="34" charset="-122"/>
                <a:cs typeface="仿宋" pitchFamily="34" charset="-120"/>
              </a:rPr>
              <a:t>[江苏连云港2025高二月考]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铌和钽是主要应用于冶金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医疗</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航空航天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机械及原子能工业等领域的战略性矿产资源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巴西的铌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钽</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资源分别占世界总储量的</a:t>
            </a:r>
            <a:r>
              <a:rPr lang="en-US" altLang="zh-CN" sz="2000" b="0" i="0" dirty="0">
                <a:solidFill>
                  <a:srgbClr val="000000"/>
                </a:solidFill>
                <a:latin typeface="Times New Roman" pitchFamily="34" charset="0"/>
                <a:ea typeface="KaiTi" pitchFamily="34" charset="-122"/>
                <a:cs typeface="Times New Roman" pitchFamily="34" charset="-120"/>
              </a:rPr>
              <a:t>98.4%</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Times New Roman" pitchFamily="34" charset="0"/>
                <a:ea typeface="KaiTi" pitchFamily="34" charset="-122"/>
                <a:cs typeface="Times New Roman" pitchFamily="34" charset="-120"/>
              </a:rPr>
              <a:t>67%。</a:t>
            </a:r>
            <a:r>
              <a:rPr lang="en-US" altLang="zh-CN" sz="2000" b="0" i="0" dirty="0">
                <a:solidFill>
                  <a:srgbClr val="000000"/>
                </a:solidFill>
                <a:latin typeface="微软雅黑" pitchFamily="34" charset="0"/>
                <a:ea typeface="楷体" pitchFamily="34" charset="-122"/>
                <a:cs typeface="微软雅黑" pitchFamily="34" charset="-120"/>
              </a:rPr>
              <a:t>我国铌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钽矿储量较少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多属</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贫矿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钽市场形成了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两头在外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的格局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即上游资源匮乏</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中游</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提纯技术较发达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下游产品技术不足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下图为巴西主要铌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钽矿产分布</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6_BD.98_1#7fbeba72f?htil=4&amp;pid=14e830cd6&amp;color=0,0,0&amp;vtp=1&amp;bbb=1&amp;hs=1"/>
          <p:cNvSpPr/>
          <p:nvPr/>
        </p:nvSpPr>
        <p:spPr>
          <a:xfrm>
            <a:off x="722376" y="3412305"/>
            <a:ext cx="7964424" cy="357378"/>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7.巴西东南沿海的铌、</a:t>
            </a:r>
            <a:r>
              <a:rPr lang="en-US" altLang="zh-CN" sz="2000" b="0" i="0">
                <a:solidFill>
                  <a:srgbClr val="000000"/>
                </a:solidFill>
                <a:latin typeface="微软雅黑" pitchFamily="34" charset="0"/>
                <a:ea typeface="微软雅黑" pitchFamily="34" charset="-122"/>
                <a:cs typeface="微软雅黑" pitchFamily="34" charset="-120"/>
              </a:rPr>
              <a:t>钽资源开采(</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99_1#7fbeba72f.bracket?pid=14e830cd6&amp;color=0,0,0&amp;vpa=29&amp;vtp=1"/>
          <p:cNvSpPr/>
          <p:nvPr/>
        </p:nvSpPr>
        <p:spPr>
          <a:xfrm>
            <a:off x="4689539" y="3405828"/>
            <a:ext cx="355600" cy="360934"/>
          </a:xfrm>
          <a:prstGeom prst="rect">
            <a:avLst/>
          </a:prstGeom>
          <a:noFill/>
          <a:ln/>
        </p:spPr>
        <p:txBody>
          <a:bodyPr wrap="none" lIns="0" tIns="0" rIns="0" bIns="0" rtlCol="0" anchor="t"/>
          <a:lstStyle/>
          <a:p>
            <a:pPr algn="ctr" latinLnBrk="1">
              <a:lnSpc>
                <a:spcPts val="31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98_2#7fbeba72f.choices?htil=4&amp;pid=14e830cd6&amp;color=0,0,0&amp;vtp=1&amp;bbb=1"/>
          <p:cNvSpPr/>
          <p:nvPr/>
        </p:nvSpPr>
        <p:spPr>
          <a:xfrm>
            <a:off x="722376" y="3816799"/>
            <a:ext cx="10753344" cy="754253"/>
          </a:xfrm>
          <a:prstGeom prst="rect">
            <a:avLst/>
          </a:prstGeom>
          <a:noFill/>
          <a:ln/>
        </p:spPr>
        <p:txBody>
          <a:bodyPr wrap="none" lIns="0" tIns="0" rIns="0" bIns="0" rtlCol="0" anchor="t"/>
          <a:lstStyle/>
          <a:p>
            <a:pPr latinLnBrk="1">
              <a:lnSpc>
                <a:spcPts val="32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.技术人员多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.环保投入少</a:t>
            </a:r>
            <a:endParaRPr lang="en-US" altLang="zh-CN" sz="2000" dirty="0"/>
          </a:p>
          <a:p>
            <a:pPr latinLnBrk="1">
              <a:lnSpc>
                <a:spcPts val="30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C.协作条件好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.基础设施差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6_AS.100_1#7fbeba72f?htil=4&amp;vop=1&amp;pid=14e830cd6&amp;color=0,0,0&amp;vtp=1&amp;bbb=1&amp;hb=1&amp;hs=1"/>
          <p:cNvSpPr/>
          <p:nvPr/>
        </p:nvSpPr>
        <p:spPr>
          <a:xfrm>
            <a:off x="719328" y="1028313"/>
            <a:ext cx="10753344" cy="1570609"/>
          </a:xfrm>
          <a:prstGeom prst="rect">
            <a:avLst/>
          </a:prstGeom>
          <a:noFill/>
          <a:ln/>
        </p:spPr>
        <p:txBody>
          <a:bodyPr wrap="none" lIns="0" tIns="0" rIns="0" bIns="0" rtlCol="0" anchor="t"/>
          <a:lstStyle/>
          <a:p>
            <a:pPr algn="l" latinLnBrk="1">
              <a:lnSpc>
                <a:spcPts val="32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本题考查自然资源的开发。资源开采工业不属于需要投入较多技术人员的工业类型，A错</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200"/>
              </a:lnSpc>
            </a:pPr>
            <a:r>
              <a:rPr lang="en-US" altLang="zh-CN" sz="2000" b="0" i="0" dirty="0" err="1">
                <a:solidFill>
                  <a:srgbClr val="000000"/>
                </a:solidFill>
                <a:latin typeface="微软雅黑" pitchFamily="34" charset="0"/>
                <a:ea typeface="微软雅黑" pitchFamily="34" charset="-122"/>
                <a:cs typeface="微软雅黑" pitchFamily="34" charset="-120"/>
              </a:rPr>
              <a:t>误；读图可知，巴西东南沿海铌、钽资源丰富，人口、城市密集，社会经济条件好，基础设施较</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200"/>
              </a:lnSpc>
            </a:pPr>
            <a:r>
              <a:rPr lang="en-US" altLang="zh-CN" sz="2000" b="0" i="0" dirty="0" err="1">
                <a:solidFill>
                  <a:srgbClr val="000000"/>
                </a:solidFill>
                <a:latin typeface="微软雅黑" pitchFamily="34" charset="0"/>
                <a:ea typeface="微软雅黑" pitchFamily="34" charset="-122"/>
                <a:cs typeface="微软雅黑" pitchFamily="34" charset="-120"/>
              </a:rPr>
              <a:t>完善，开采资源过程中的各项协作条件好，C正确，D错误；一般矿产资源开采对生态环境破坏</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000"/>
              </a:lnSpc>
            </a:pPr>
            <a:r>
              <a:rPr lang="en-US" altLang="zh-CN" sz="2000" b="0" i="0" dirty="0" err="1">
                <a:solidFill>
                  <a:srgbClr val="000000"/>
                </a:solidFill>
                <a:latin typeface="微软雅黑" pitchFamily="34" charset="0"/>
                <a:ea typeface="微软雅黑" pitchFamily="34" charset="-122"/>
                <a:cs typeface="微软雅黑" pitchFamily="34" charset="-120"/>
              </a:rPr>
              <a:t>较大，为减少影响，环保投入应较多，B错误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241193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AC7B9-3C06-2C06-D6FD-4C0896821CE4}"/>
            </a:ext>
          </a:extLst>
        </p:cNvPr>
        <p:cNvGrpSpPr/>
        <p:nvPr/>
      </p:nvGrpSpPr>
      <p:grpSpPr>
        <a:xfrm>
          <a:off x="0" y="0"/>
          <a:ext cx="0" cy="0"/>
          <a:chOff x="0" y="0"/>
          <a:chExt cx="0" cy="0"/>
        </a:xfrm>
      </p:grpSpPr>
    </p:spTree>
    <p:extLst>
      <p:ext uri="{BB962C8B-B14F-4D97-AF65-F5344CB8AC3E}">
        <p14:creationId xmlns:p14="http://schemas.microsoft.com/office/powerpoint/2010/main" val="2882576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6_BD.101_1#cf9067a72?pid=14e830c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8.与巴西相比，我国铌、</a:t>
            </a:r>
            <a:r>
              <a:rPr lang="en-US" altLang="zh-CN" sz="2000" b="0" i="0">
                <a:solidFill>
                  <a:srgbClr val="000000"/>
                </a:solidFill>
                <a:latin typeface="微软雅黑" pitchFamily="34" charset="0"/>
                <a:ea typeface="微软雅黑" pitchFamily="34" charset="-122"/>
                <a:cs typeface="微软雅黑" pitchFamily="34" charset="-120"/>
              </a:rPr>
              <a:t>钽工业(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2_1#cf9067a72.bracket?pid=14e830cd6&amp;color=0,0,0&amp;vpa=30&amp;vtp=1"/>
          <p:cNvSpPr/>
          <p:nvPr/>
        </p:nvSpPr>
        <p:spPr>
          <a:xfrm>
            <a:off x="443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01_2#cf9067a72?pid=14e830cd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①资源品位低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②消费需求旺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③分布更集中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生产技术弱</a:t>
            </a:r>
            <a:endParaRPr lang="en-US" altLang="zh-CN" sz="2000" dirty="0"/>
          </a:p>
        </p:txBody>
      </p:sp>
      <p:sp>
        <p:nvSpPr>
          <p:cNvPr id="5" name="QC_6_BD.101_3#cf9067a72.choices?pid=14e830cd6&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QC_6_AS.103_1#cf9067a72?vop=1&amp;pid=14e830cd6&amp;color=0,0,0&amp;vtp=1&amp;bbb=1"/>
          <p:cNvSpPr/>
          <p:nvPr/>
        </p:nvSpPr>
        <p:spPr>
          <a:xfrm>
            <a:off x="719328" y="12705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本题考查自然资源的质量特征。</a:t>
            </a:r>
            <a:endParaRPr lang="en-US" altLang="zh-CN" sz="2200" dirty="0"/>
          </a:p>
        </p:txBody>
      </p:sp>
      <p:pic>
        <p:nvPicPr>
          <p:cNvPr id="7" name="QC_6_AS.103_2#cf9067a72?vop=1&amp;pid=14e830cd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82568" y="1838895"/>
            <a:ext cx="4626864"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6_AS.103_3#cf9067a72?vop=1&amp;pid=14e830cd6&amp;color=0,0,0&amp;vtp=1&amp;bbb=1"/>
          <p:cNvSpPr/>
          <p:nvPr/>
        </p:nvSpPr>
        <p:spPr>
          <a:xfrm>
            <a:off x="719328" y="3312095"/>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综上，①②正确，故选A。</a:t>
            </a:r>
            <a:endParaRPr lang="en-US" altLang="zh-CN" sz="2000" dirty="0"/>
          </a:p>
        </p:txBody>
      </p:sp>
    </p:spTree>
    <p:extLst>
      <p:ext uri="{BB962C8B-B14F-4D97-AF65-F5344CB8AC3E}">
        <p14:creationId xmlns:p14="http://schemas.microsoft.com/office/powerpoint/2010/main" val="220157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bg/>
                                          </p:spTgt>
                                        </p:tgtEl>
                                        <p:attrNameLst>
                                          <p:attrName>style.visibility</p:attrName>
                                        </p:attrNameLst>
                                      </p:cBhvr>
                                      <p:to>
                                        <p:strVal val="visible"/>
                                      </p:to>
                                    </p:set>
                                    <p:animEffect transition="in" filter="fade">
                                      <p:cBhvr>
                                        <p:cTn id="16" dur="500"/>
                                        <p:tgtEl>
                                          <p:spTgt spid="8">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C201D-E817-E82F-3293-5310BEF43EF1}"/>
            </a:ext>
          </a:extLst>
        </p:cNvPr>
        <p:cNvGrpSpPr/>
        <p:nvPr/>
      </p:nvGrpSpPr>
      <p:grpSpPr>
        <a:xfrm>
          <a:off x="0" y="0"/>
          <a:ext cx="0" cy="0"/>
          <a:chOff x="0" y="0"/>
          <a:chExt cx="0" cy="0"/>
        </a:xfrm>
      </p:grpSpPr>
    </p:spTree>
    <p:extLst>
      <p:ext uri="{BB962C8B-B14F-4D97-AF65-F5344CB8AC3E}">
        <p14:creationId xmlns:p14="http://schemas.microsoft.com/office/powerpoint/2010/main" val="4893804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6_BD.104_1#d95287529?pid=14e830c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9.有助于缓解我国铌、</a:t>
            </a:r>
            <a:r>
              <a:rPr lang="en-US" altLang="zh-CN" sz="2000" b="0" i="0">
                <a:solidFill>
                  <a:srgbClr val="000000"/>
                </a:solidFill>
                <a:latin typeface="微软雅黑" pitchFamily="34" charset="0"/>
                <a:ea typeface="微软雅黑" pitchFamily="34" charset="-122"/>
                <a:cs typeface="微软雅黑" pitchFamily="34" charset="-120"/>
              </a:rPr>
              <a:t>钽资源匮乏困境的合理措施是(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5_1#d95287529.bracket?pid=14e830cd6&amp;color=0,0,0&amp;vpa=31&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4_2#d95287529.choices?pid=14e830cd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.寻求完全替代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B.加大技术创新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C.扩大开采规模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.严禁出口贸易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6_AS.106_1#d95287529?vop=1&amp;pid=14e830cd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本题考查自然资源可持续利用的措施。由材料“我国铌、钽矿储量较少，多属贫矿”</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我国铌</a:t>
            </a:r>
            <a:r>
              <a:rPr lang="en-US" altLang="zh-CN" sz="2000" b="0" i="0" dirty="0">
                <a:solidFill>
                  <a:srgbClr val="000000"/>
                </a:solidFill>
                <a:latin typeface="微软雅黑" pitchFamily="34" charset="0"/>
                <a:ea typeface="微软雅黑" pitchFamily="34" charset="-122"/>
                <a:cs typeface="微软雅黑" pitchFamily="34" charset="-120"/>
              </a:rPr>
              <a:t>、钽资源储量少，品位低，故缓解困境的措施主要是加大技术创新，提高资源利用率</a:t>
            </a:r>
            <a:r>
              <a:rPr lang="en-US" altLang="zh-CN" sz="2000" b="0" i="0">
                <a:solidFill>
                  <a:srgbClr val="000000"/>
                </a:solidFill>
                <a:latin typeface="微软雅黑" pitchFamily="34" charset="0"/>
                <a:ea typeface="微软雅黑" pitchFamily="34" charset="-122"/>
                <a:cs typeface="微软雅黑" pitchFamily="34" charset="-120"/>
              </a:rPr>
              <a:t>，开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发部分替代产品</a:t>
            </a:r>
            <a:r>
              <a:rPr lang="en-US" altLang="zh-CN" sz="2000" b="0" i="0" dirty="0">
                <a:solidFill>
                  <a:srgbClr val="000000"/>
                </a:solidFill>
                <a:latin typeface="微软雅黑" pitchFamily="34" charset="0"/>
                <a:ea typeface="微软雅黑" pitchFamily="34" charset="-122"/>
                <a:cs typeface="微软雅黑" pitchFamily="34" charset="-120"/>
              </a:rPr>
              <a:t>，B正确。寻求完全替代、严禁出口贸易不太现实，A、D错误。我国铌</a:t>
            </a:r>
            <a:r>
              <a:rPr lang="en-US" altLang="zh-CN" sz="2000" b="0" i="0">
                <a:solidFill>
                  <a:srgbClr val="000000"/>
                </a:solidFill>
                <a:latin typeface="微软雅黑" pitchFamily="34" charset="0"/>
                <a:ea typeface="微软雅黑" pitchFamily="34" charset="-122"/>
                <a:cs typeface="微软雅黑" pitchFamily="34" charset="-120"/>
              </a:rPr>
              <a:t>、钽资源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储量少</a:t>
            </a:r>
            <a:r>
              <a:rPr lang="en-US" altLang="zh-CN" sz="2000" b="0" i="0" dirty="0">
                <a:solidFill>
                  <a:srgbClr val="000000"/>
                </a:solidFill>
                <a:latin typeface="微软雅黑" pitchFamily="34" charset="0"/>
                <a:ea typeface="微软雅黑" pitchFamily="34" charset="-122"/>
                <a:cs typeface="微软雅黑" pitchFamily="34" charset="-120"/>
              </a:rPr>
              <a:t>，品位低，扩大开采规模不仅没有从根本上解决问题，还会加剧资源短缺</a:t>
            </a:r>
            <a:r>
              <a:rPr lang="en-US" altLang="zh-CN" sz="2000" b="0" i="0">
                <a:solidFill>
                  <a:srgbClr val="000000"/>
                </a:solidFill>
                <a:latin typeface="微软雅黑" pitchFamily="34" charset="0"/>
                <a:ea typeface="微软雅黑" pitchFamily="34" charset="-122"/>
                <a:cs typeface="微软雅黑" pitchFamily="34" charset="-120"/>
              </a:rPr>
              <a:t>，导致生态破坏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等问题</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6CACD-D896-7866-BE06-159B796B843D}"/>
            </a:ext>
          </a:extLst>
        </p:cNvPr>
        <p:cNvGrpSpPr/>
        <p:nvPr/>
      </p:nvGrpSpPr>
      <p:grpSpPr>
        <a:xfrm>
          <a:off x="0" y="0"/>
          <a:ext cx="0" cy="0"/>
          <a:chOff x="0" y="0"/>
          <a:chExt cx="0" cy="0"/>
        </a:xfrm>
      </p:grpSpPr>
    </p:spTree>
    <p:extLst>
      <p:ext uri="{BB962C8B-B14F-4D97-AF65-F5344CB8AC3E}">
        <p14:creationId xmlns:p14="http://schemas.microsoft.com/office/powerpoint/2010/main" val="209178417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M_5_BD.107_1#0949740d4?pid=1bba2263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[山西临汾2025高二期中]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淡水资源是现代社会所必需的战略资源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淡水资源严重短缺导致的资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源安全问题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能够动摇国家经济社会发展的物质基础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下图为我国水资源空间丰缺度分布示意图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107_2#0949740d4?pid=1bba2263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34840" y="2406846"/>
            <a:ext cx="3328416"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CF69D-029F-5412-5256-61F27D5ACB0A}"/>
            </a:ext>
          </a:extLst>
        </p:cNvPr>
        <p:cNvGrpSpPr/>
        <p:nvPr/>
      </p:nvGrpSpPr>
      <p:grpSpPr>
        <a:xfrm>
          <a:off x="0" y="0"/>
          <a:ext cx="0" cy="0"/>
          <a:chOff x="0" y="0"/>
          <a:chExt cx="0" cy="0"/>
        </a:xfrm>
      </p:grpSpPr>
    </p:spTree>
    <p:extLst>
      <p:ext uri="{BB962C8B-B14F-4D97-AF65-F5344CB8AC3E}">
        <p14:creationId xmlns:p14="http://schemas.microsoft.com/office/powerpoint/2010/main" val="326183861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6_BD.108_1#ad3400614?pid=0949740d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10.下列关于我国水资源的叙述，</a:t>
            </a:r>
            <a:r>
              <a:rPr lang="en-US" altLang="zh-CN" sz="2000" b="0" i="0">
                <a:solidFill>
                  <a:srgbClr val="000000"/>
                </a:solidFill>
                <a:latin typeface="微软雅黑" pitchFamily="34" charset="0"/>
                <a:ea typeface="微软雅黑" pitchFamily="34" charset="-122"/>
                <a:cs typeface="微软雅黑" pitchFamily="34" charset="-120"/>
              </a:rPr>
              <a:t>与事实相符的是(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108_2#ad3400614.choices?pid=0949740d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A.西北地区水资源矛盾最突出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.水资源南多北少、东多西少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.我国水资源安全问题已解决</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.用水量大导致东南地区缺水</a:t>
            </a:r>
            <a:endParaRPr lang="en-US" altLang="zh-CN" sz="2000" dirty="0"/>
          </a:p>
        </p:txBody>
      </p:sp>
      <p:sp>
        <p:nvSpPr>
          <p:cNvPr id="4" name="QC_6_AN.109_1#ad3400614.bracket?pid=0949740d4&amp;color=0,0,0&amp;vpa=32&amp;vtp=1"/>
          <p:cNvSpPr/>
          <p:nvPr/>
        </p:nvSpPr>
        <p:spPr>
          <a:xfrm>
            <a:off x="6362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6_AS.110_1#ad3400614?vop=1&amp;pid=0949740d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本题考查资源的空间分布特征。我国华北地区人口密集、工农业发达，</a:t>
            </a:r>
            <a:r>
              <a:rPr lang="en-US" altLang="zh-CN" sz="2000" b="0" i="0">
                <a:solidFill>
                  <a:srgbClr val="000000"/>
                </a:solidFill>
                <a:latin typeface="微软雅黑" pitchFamily="34" charset="0"/>
                <a:ea typeface="微软雅黑" pitchFamily="34" charset="-122"/>
                <a:cs typeface="微软雅黑" pitchFamily="34" charset="-120"/>
              </a:rPr>
              <a:t>水资源需求量大，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而水资源总量相对较少</a:t>
            </a:r>
            <a:r>
              <a:rPr lang="en-US" altLang="zh-CN" sz="2000" b="0" i="0" dirty="0">
                <a:solidFill>
                  <a:srgbClr val="000000"/>
                </a:solidFill>
                <a:latin typeface="微软雅黑" pitchFamily="34" charset="0"/>
                <a:ea typeface="微软雅黑" pitchFamily="34" charset="-122"/>
                <a:cs typeface="微软雅黑" pitchFamily="34" charset="-120"/>
              </a:rPr>
              <a:t>，水资源矛盾最为突出，并非西北地区，A错误；</a:t>
            </a:r>
            <a:r>
              <a:rPr lang="en-US" altLang="zh-CN" sz="2000" b="0" i="0">
                <a:solidFill>
                  <a:srgbClr val="000000"/>
                </a:solidFill>
                <a:latin typeface="微软雅黑" pitchFamily="34" charset="0"/>
                <a:ea typeface="微软雅黑" pitchFamily="34" charset="-122"/>
                <a:cs typeface="微软雅黑" pitchFamily="34" charset="-120"/>
              </a:rPr>
              <a:t>读图并结合所学可知，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受降水分布的影响</a:t>
            </a:r>
            <a:r>
              <a:rPr lang="en-US" altLang="zh-CN" sz="2000" b="0" i="0" dirty="0">
                <a:solidFill>
                  <a:srgbClr val="000000"/>
                </a:solidFill>
                <a:latin typeface="微软雅黑" pitchFamily="34" charset="0"/>
                <a:ea typeface="微软雅黑" pitchFamily="34" charset="-122"/>
                <a:cs typeface="微软雅黑" pitchFamily="34" charset="-120"/>
              </a:rPr>
              <a:t>，我国水资源具有南多北少、东多西少的特点，B正确</a:t>
            </a:r>
            <a:r>
              <a:rPr lang="en-US" altLang="zh-CN" sz="2000" b="0" i="0">
                <a:solidFill>
                  <a:srgbClr val="000000"/>
                </a:solidFill>
                <a:latin typeface="微软雅黑" pitchFamily="34" charset="0"/>
                <a:ea typeface="微软雅黑" pitchFamily="34" charset="-122"/>
                <a:cs typeface="微软雅黑" pitchFamily="34" charset="-120"/>
              </a:rPr>
              <a:t>；我国水资源短缺问题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仍然存在</a:t>
            </a:r>
            <a:r>
              <a:rPr lang="en-US" altLang="zh-CN" sz="2000" b="0" i="0" dirty="0">
                <a:solidFill>
                  <a:srgbClr val="000000"/>
                </a:solidFill>
                <a:latin typeface="微软雅黑" pitchFamily="34" charset="0"/>
                <a:ea typeface="微软雅黑" pitchFamily="34" charset="-122"/>
                <a:cs typeface="微软雅黑" pitchFamily="34" charset="-120"/>
              </a:rPr>
              <a:t>，水资源安全问题并未解决，部分地区存在资源性缺水、水质性缺水等情况，C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东南地区降水丰富</a:t>
            </a:r>
            <a:r>
              <a:rPr lang="en-US" altLang="zh-CN" sz="2000" b="0" i="0" dirty="0">
                <a:solidFill>
                  <a:srgbClr val="000000"/>
                </a:solidFill>
                <a:latin typeface="微软雅黑" pitchFamily="34" charset="0"/>
                <a:ea typeface="微软雅黑" pitchFamily="34" charset="-122"/>
                <a:cs typeface="微软雅黑" pitchFamily="34" charset="-120"/>
              </a:rPr>
              <a:t>，水资源总量大，虽然用水量大，但不是缺水地区，D错误。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FF334-7CC8-0798-995C-045BB644FB45}"/>
            </a:ext>
          </a:extLst>
        </p:cNvPr>
        <p:cNvGrpSpPr/>
        <p:nvPr/>
      </p:nvGrpSpPr>
      <p:grpSpPr>
        <a:xfrm>
          <a:off x="0" y="0"/>
          <a:ext cx="0" cy="0"/>
          <a:chOff x="0" y="0"/>
          <a:chExt cx="0" cy="0"/>
        </a:xfrm>
      </p:grpSpPr>
    </p:spTree>
    <p:extLst>
      <p:ext uri="{BB962C8B-B14F-4D97-AF65-F5344CB8AC3E}">
        <p14:creationId xmlns:p14="http://schemas.microsoft.com/office/powerpoint/2010/main" val="56633773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6_BD.111_1#aeee39527?pid=0949740d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11.针对我国水资源空间分布现状，</a:t>
            </a:r>
            <a:r>
              <a:rPr lang="en-US" altLang="zh-CN" sz="2000" b="0" i="0">
                <a:solidFill>
                  <a:srgbClr val="000000"/>
                </a:solidFill>
                <a:latin typeface="微软雅黑" pitchFamily="34" charset="0"/>
                <a:ea typeface="微软雅黑" pitchFamily="34" charset="-122"/>
                <a:cs typeface="微软雅黑" pitchFamily="34" charset="-120"/>
              </a:rPr>
              <a:t>可采取的主要措施是(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2_1#aeee39527.bracket?pid=0949740d4&amp;color=0,0,0&amp;vpa=33&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11_2#aeee39527.choices?pid=0949740d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.节约水资源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B.治理水污染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C.开采地下水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.跨流域调水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C_6_AS.113_1#aeee39527?vop=1&amp;pid=0949740d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本题考查自然资源开发对人类活动的影响</a:t>
            </a:r>
            <a:r>
              <a:rPr lang="en-US" altLang="zh-CN" sz="2000" b="0" i="0">
                <a:solidFill>
                  <a:srgbClr val="000000"/>
                </a:solidFill>
                <a:latin typeface="微软雅黑" pitchFamily="34" charset="0"/>
                <a:ea typeface="微软雅黑" pitchFamily="34" charset="-122"/>
                <a:cs typeface="微软雅黑" pitchFamily="34" charset="-120"/>
              </a:rPr>
              <a:t>。跨流域调水是将水资源丰富地区的水调到水资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源短缺地区</a:t>
            </a:r>
            <a:r>
              <a:rPr lang="en-US" altLang="zh-CN" sz="2000" b="0" i="0" dirty="0">
                <a:solidFill>
                  <a:srgbClr val="000000"/>
                </a:solidFill>
                <a:latin typeface="微软雅黑" pitchFamily="34" charset="0"/>
                <a:ea typeface="微软雅黑" pitchFamily="34" charset="-122"/>
                <a:cs typeface="微软雅黑" pitchFamily="34" charset="-120"/>
              </a:rPr>
              <a:t>，能够直接有效地应对我国水资源空间分布不均的现状，D正确</a:t>
            </a:r>
            <a:r>
              <a:rPr lang="en-US" altLang="zh-CN" sz="2000" b="0" i="0">
                <a:solidFill>
                  <a:srgbClr val="000000"/>
                </a:solidFill>
                <a:latin typeface="微软雅黑" pitchFamily="34" charset="0"/>
                <a:ea typeface="微软雅黑" pitchFamily="34" charset="-122"/>
                <a:cs typeface="微软雅黑" pitchFamily="34" charset="-120"/>
              </a:rPr>
              <a:t>；节约用水主要是针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对水资源浪费等情况</a:t>
            </a:r>
            <a:r>
              <a:rPr lang="en-US" altLang="zh-CN" sz="2000" b="0" i="0" dirty="0">
                <a:solidFill>
                  <a:srgbClr val="000000"/>
                </a:solidFill>
                <a:latin typeface="微软雅黑" pitchFamily="34" charset="0"/>
                <a:ea typeface="微软雅黑" pitchFamily="34" charset="-122"/>
                <a:cs typeface="微软雅黑" pitchFamily="34" charset="-120"/>
              </a:rPr>
              <a:t>，治理水污染主要是解决因水质问题导致的缺水</a:t>
            </a:r>
            <a:r>
              <a:rPr lang="en-US" altLang="zh-CN" sz="2000" b="0" i="0">
                <a:solidFill>
                  <a:srgbClr val="000000"/>
                </a:solidFill>
                <a:latin typeface="微软雅黑" pitchFamily="34" charset="0"/>
                <a:ea typeface="微软雅黑" pitchFamily="34" charset="-122"/>
                <a:cs typeface="微软雅黑" pitchFamily="34" charset="-120"/>
              </a:rPr>
              <a:t>，开采地下水可以在一定程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度上缓解局部地区的水资源短缺</a:t>
            </a:r>
            <a:r>
              <a:rPr lang="en-US" altLang="zh-CN" sz="2000" b="0" i="0" dirty="0">
                <a:solidFill>
                  <a:srgbClr val="000000"/>
                </a:solidFill>
                <a:latin typeface="微软雅黑" pitchFamily="34" charset="0"/>
                <a:ea typeface="微软雅黑" pitchFamily="34" charset="-122"/>
                <a:cs typeface="微软雅黑" pitchFamily="34" charset="-120"/>
              </a:rPr>
              <a:t>，都不是解决水资源空间分布不均的措施，A、B、C错误。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53BE3-F308-7B83-E1B8-F539645AB123}"/>
            </a:ext>
          </a:extLst>
        </p:cNvPr>
        <p:cNvGrpSpPr/>
        <p:nvPr/>
      </p:nvGrpSpPr>
      <p:grpSpPr>
        <a:xfrm>
          <a:off x="0" y="0"/>
          <a:ext cx="0" cy="0"/>
          <a:chOff x="0" y="0"/>
          <a:chExt cx="0" cy="0"/>
        </a:xfrm>
      </p:grpSpPr>
    </p:spTree>
    <p:extLst>
      <p:ext uri="{BB962C8B-B14F-4D97-AF65-F5344CB8AC3E}">
        <p14:creationId xmlns:p14="http://schemas.microsoft.com/office/powerpoint/2010/main" val="347010468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pic>
        <p:nvPicPr>
          <p:cNvPr id="2" name="QO_5_BD.114_1#76e88291c?htil=5&amp;pid=1bba2263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23169" y="1054296"/>
            <a:ext cx="1682496"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14_2#76e88291c?htil=5&amp;pid=1bba22635&amp;color=0,0,0&amp;vtp=1&amp;bt=1&amp;bbb=1&amp;hb=1"/>
          <p:cNvSpPr/>
          <p:nvPr/>
        </p:nvSpPr>
        <p:spPr>
          <a:xfrm>
            <a:off x="722376" y="972000"/>
            <a:ext cx="8933688" cy="2684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[河南信阳2025模拟测试]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中国承建的智利最大单体光伏项目</a:t>
            </a:r>
            <a:r>
              <a:rPr lang="en-US" altLang="zh-CN" sz="2000" b="0" i="0" dirty="0">
                <a:solidFill>
                  <a:srgbClr val="000000"/>
                </a:solidFill>
                <a:latin typeface="微软雅黑" pitchFamily="34" charset="0"/>
                <a:ea typeface="微软雅黑" pitchFamily="34" charset="-122"/>
                <a:cs typeface="微软雅黑" pitchFamily="34" charset="-120"/>
              </a:rPr>
              <a:t>CEME1</a:t>
            </a:r>
            <a:r>
              <a:rPr lang="en-US" altLang="zh-CN" sz="2000" b="0" i="0" dirty="0">
                <a:solidFill>
                  <a:srgbClr val="000000"/>
                </a:solidFill>
                <a:latin typeface="微软雅黑" pitchFamily="34" charset="0"/>
                <a:ea typeface="楷体" pitchFamily="34" charset="-122"/>
                <a:cs typeface="微软雅黑" pitchFamily="34" charset="-120"/>
              </a:rPr>
              <a:t>电站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位置见图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位于智利北部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玛丽亚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埃伦娜市阿塔卡马沙漠腹地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该电站是共建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倡议下的智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新能源合作项目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它的太阳能电池板布设在形似屋檐的固定式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人字坡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支架上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该电站能够为约</a:t>
            </a:r>
            <a:r>
              <a:rPr lang="en-US" altLang="zh-CN" sz="2000" b="0" i="0" dirty="0">
                <a:solidFill>
                  <a:srgbClr val="000000"/>
                </a:solidFill>
                <a:latin typeface="微软雅黑" pitchFamily="34" charset="0"/>
                <a:ea typeface="微软雅黑" pitchFamily="34" charset="-122"/>
                <a:cs typeface="微软雅黑"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万户智利家庭提供清洁能源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每年可减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少二氧化碳排放约</a:t>
            </a:r>
            <a:r>
              <a:rPr lang="en-US" altLang="zh-CN" sz="2000" b="0" i="0" dirty="0">
                <a:solidFill>
                  <a:srgbClr val="000000"/>
                </a:solidFill>
                <a:latin typeface="微软雅黑" pitchFamily="34" charset="0"/>
                <a:ea typeface="微软雅黑" pitchFamily="34" charset="-122"/>
                <a:cs typeface="微软雅黑" pitchFamily="34" charset="-120"/>
              </a:rPr>
              <a:t>28</a:t>
            </a:r>
            <a:r>
              <a:rPr lang="en-US" altLang="zh-CN" sz="2000" b="0" i="0" dirty="0">
                <a:solidFill>
                  <a:srgbClr val="000000"/>
                </a:solidFill>
                <a:latin typeface="微软雅黑" pitchFamily="34" charset="0"/>
                <a:ea typeface="楷体" pitchFamily="34" charset="-122"/>
                <a:cs typeface="微软雅黑" pitchFamily="34" charset="-120"/>
              </a:rPr>
              <a:t>万吨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CEME1</a:t>
            </a:r>
            <a:r>
              <a:rPr lang="en-US" altLang="zh-CN" sz="2000" b="0" i="0" dirty="0">
                <a:solidFill>
                  <a:srgbClr val="000000"/>
                </a:solidFill>
                <a:latin typeface="微软雅黑" pitchFamily="34" charset="0"/>
                <a:ea typeface="楷体" pitchFamily="34" charset="-122"/>
                <a:cs typeface="微软雅黑" pitchFamily="34" charset="-120"/>
              </a:rPr>
              <a:t>光伏电站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人字坡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支架示意图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O_6_BD.115_1#3af4167be?pid=76e88291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（1）分析智利玛丽亚-埃伦娜市发展光伏发电的不利自然条件。（4分）</a:t>
            </a:r>
            <a:endParaRPr lang="en-US" altLang="zh-CN" sz="2000" dirty="0"/>
          </a:p>
        </p:txBody>
      </p:sp>
      <p:sp>
        <p:nvSpPr>
          <p:cNvPr id="3" name="QO_6_AN.116_1#3af4167be?vop=1&amp;pid=76e88291c&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沙尘可能会磨损光伏板表面，并使光伏板积灰严重，降低其透光率和发电效率</a:t>
            </a:r>
            <a:r>
              <a:rPr lang="en-US" altLang="zh-CN" sz="2000" b="1" i="0">
                <a:solidFill>
                  <a:srgbClr val="00B050"/>
                </a:solidFill>
                <a:latin typeface="微软雅黑" pitchFamily="34" charset="0"/>
                <a:ea typeface="微软雅黑" pitchFamily="34" charset="-122"/>
                <a:cs typeface="微软雅黑" pitchFamily="34" charset="-120"/>
              </a:rPr>
              <a:t>，增加设备</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的清理维护成本</a:t>
            </a:r>
            <a:r>
              <a:rPr lang="en-US" altLang="zh-CN" sz="2000" b="1" i="0" dirty="0">
                <a:solidFill>
                  <a:srgbClr val="00B050"/>
                </a:solidFill>
                <a:latin typeface="微软雅黑" pitchFamily="34" charset="0"/>
                <a:ea typeface="微软雅黑" pitchFamily="34" charset="-122"/>
                <a:cs typeface="微软雅黑" pitchFamily="34" charset="-120"/>
              </a:rPr>
              <a:t>；昼夜温差大，加速设备老化；智利位于环太平洋地震带，</a:t>
            </a:r>
            <a:r>
              <a:rPr lang="en-US" altLang="zh-CN" sz="2000" b="1" i="0">
                <a:solidFill>
                  <a:srgbClr val="00B050"/>
                </a:solidFill>
                <a:latin typeface="微软雅黑" pitchFamily="34" charset="0"/>
                <a:ea typeface="微软雅黑" pitchFamily="34" charset="-122"/>
                <a:cs typeface="微软雅黑" pitchFamily="34" charset="-120"/>
              </a:rPr>
              <a:t>地震活动较为频繁。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任答两点得4分）</a:t>
            </a:r>
            <a:endParaRPr lang="en-US" altLang="zh-CN" sz="2000" dirty="0"/>
          </a:p>
        </p:txBody>
      </p:sp>
      <p:sp>
        <p:nvSpPr>
          <p:cNvPr id="4" name="QO_6_AS.117_1#3af4167be?vop=1&amp;pid=76e88291c&amp;color=0,0,0&amp;vtp=1&amp;bbb=1&amp;hb=1"/>
          <p:cNvSpPr/>
          <p:nvPr/>
        </p:nvSpPr>
        <p:spPr>
          <a:xfrm>
            <a:off x="722376" y="284296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本题考查建设光伏电站的区位条件。智利北部玛丽亚-埃伦娜市阿塔卡马沙漠腹地</a:t>
            </a:r>
            <a:r>
              <a:rPr lang="en-US" altLang="zh-CN" sz="2000" b="0" i="0">
                <a:solidFill>
                  <a:srgbClr val="000000"/>
                </a:solidFill>
                <a:latin typeface="微软雅黑" pitchFamily="34" charset="0"/>
                <a:ea typeface="微软雅黑" pitchFamily="34" charset="-122"/>
                <a:cs typeface="微软雅黑" pitchFamily="34" charset="-120"/>
              </a:rPr>
              <a:t>，经常出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现沙尘暴</a:t>
            </a:r>
            <a:r>
              <a:rPr lang="en-US" altLang="zh-CN" sz="2000" b="0" i="0" dirty="0">
                <a:solidFill>
                  <a:srgbClr val="000000"/>
                </a:solidFill>
                <a:latin typeface="微软雅黑" pitchFamily="34" charset="0"/>
                <a:ea typeface="微软雅黑" pitchFamily="34" charset="-122"/>
                <a:cs typeface="微软雅黑" pitchFamily="34" charset="-120"/>
              </a:rPr>
              <a:t>，沙尘不仅会覆盖光伏板，使光伏板积灰严重，降低其透光率和发电效率</a:t>
            </a:r>
            <a:r>
              <a:rPr lang="en-US" altLang="zh-CN" sz="2000" b="0" i="0">
                <a:solidFill>
                  <a:srgbClr val="000000"/>
                </a:solidFill>
                <a:latin typeface="微软雅黑" pitchFamily="34" charset="0"/>
                <a:ea typeface="微软雅黑" pitchFamily="34" charset="-122"/>
                <a:cs typeface="微软雅黑" pitchFamily="34" charset="-120"/>
              </a:rPr>
              <a:t>，还会对光伏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组件造成物理损伤</a:t>
            </a:r>
            <a:r>
              <a:rPr lang="en-US" altLang="zh-CN" sz="2000" b="0" i="0" dirty="0">
                <a:solidFill>
                  <a:srgbClr val="000000"/>
                </a:solidFill>
                <a:latin typeface="微软雅黑" pitchFamily="34" charset="0"/>
                <a:ea typeface="微软雅黑" pitchFamily="34" charset="-122"/>
                <a:cs typeface="微软雅黑" pitchFamily="34" charset="-120"/>
              </a:rPr>
              <a:t>，增加设备的清理维护成本;此外，风蚀作用也会逐渐磨损光伏板的表面</a:t>
            </a:r>
            <a:r>
              <a:rPr lang="en-US" altLang="zh-CN" sz="2000" b="0" i="0">
                <a:solidFill>
                  <a:srgbClr val="000000"/>
                </a:solidFill>
                <a:latin typeface="微软雅黑" pitchFamily="34" charset="0"/>
                <a:ea typeface="微软雅黑" pitchFamily="34" charset="-122"/>
                <a:cs typeface="微软雅黑" pitchFamily="34" charset="-120"/>
              </a:rPr>
              <a:t>，影响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其长期性能</a:t>
            </a:r>
            <a:r>
              <a:rPr lang="en-US" altLang="zh-CN" sz="2000" b="0" i="0" dirty="0">
                <a:solidFill>
                  <a:srgbClr val="000000"/>
                </a:solidFill>
                <a:latin typeface="微软雅黑" pitchFamily="34" charset="0"/>
                <a:ea typeface="微软雅黑" pitchFamily="34" charset="-122"/>
                <a:cs typeface="微软雅黑" pitchFamily="34" charset="-120"/>
              </a:rPr>
              <a:t>。沙漠地区降水稀少，昼夜温差极大，会对光伏组件的性能和寿命产生不利影响</a:t>
            </a:r>
            <a:r>
              <a:rPr lang="en-US" altLang="zh-CN" sz="2000" b="0" i="0">
                <a:solidFill>
                  <a:srgbClr val="000000"/>
                </a:solidFill>
                <a:latin typeface="微软雅黑" pitchFamily="34" charset="0"/>
                <a:ea typeface="微软雅黑" pitchFamily="34" charset="-122"/>
                <a:cs typeface="微软雅黑" pitchFamily="34" charset="-120"/>
              </a:rPr>
              <a:t>，加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速设备老化</a:t>
            </a:r>
            <a:r>
              <a:rPr lang="en-US" altLang="zh-CN" sz="2000" b="0" i="0" dirty="0">
                <a:solidFill>
                  <a:srgbClr val="000000"/>
                </a:solidFill>
                <a:latin typeface="微软雅黑" pitchFamily="34" charset="0"/>
                <a:ea typeface="微软雅黑" pitchFamily="34" charset="-122"/>
                <a:cs typeface="微软雅黑" pitchFamily="34" charset="-120"/>
              </a:rPr>
              <a:t>；智利位于环太平洋地震带，环太平洋地震带是全球最活跃、</a:t>
            </a:r>
            <a:r>
              <a:rPr lang="en-US" altLang="zh-CN" sz="2000" b="0" i="0">
                <a:solidFill>
                  <a:srgbClr val="000000"/>
                </a:solidFill>
                <a:latin typeface="微软雅黑" pitchFamily="34" charset="0"/>
                <a:ea typeface="微软雅黑" pitchFamily="34" charset="-122"/>
                <a:cs typeface="微软雅黑" pitchFamily="34" charset="-120"/>
              </a:rPr>
              <a:t>规模最大的地震带之一，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地震活动较为频繁</a:t>
            </a:r>
            <a:r>
              <a:rPr lang="en-US" altLang="zh-CN" sz="2000" b="0" i="0" dirty="0">
                <a:solidFill>
                  <a:srgbClr val="000000"/>
                </a:solidFill>
                <a:latin typeface="微软雅黑" pitchFamily="34" charset="0"/>
                <a:ea typeface="微软雅黑" pitchFamily="34" charset="-122"/>
                <a:cs typeface="微软雅黑" pitchFamily="34" charset="-120"/>
              </a:rPr>
              <a:t>，对光伏组件的安全运行造成严重威胁。【</a:t>
            </a:r>
            <a:r>
              <a:rPr lang="en-US" altLang="zh-CN" sz="2000" b="1" i="0" dirty="0">
                <a:solidFill>
                  <a:srgbClr val="000000"/>
                </a:solidFill>
                <a:latin typeface="微软雅黑" pitchFamily="34" charset="0"/>
                <a:ea typeface="微软雅黑" pitchFamily="34" charset="-122"/>
                <a:cs typeface="微软雅黑"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O_6_BD.118_1#06956e82c?pid=76e88291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（2）指出智利CEME1光伏电站采用固定式“人字坡”支架的优势。（6分）</a:t>
            </a:r>
            <a:endParaRPr lang="en-US" altLang="zh-CN" sz="2000" dirty="0"/>
          </a:p>
        </p:txBody>
      </p:sp>
      <p:sp>
        <p:nvSpPr>
          <p:cNvPr id="3" name="QO_6_AN.119_1#06956e82c?vop=1&amp;pid=76e88291c&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节省空间，降低施工成本；集中程度高，节约输电电缆，降低电力损耗</a:t>
            </a:r>
            <a:r>
              <a:rPr lang="en-US" altLang="zh-CN" sz="2000" b="1" i="0">
                <a:solidFill>
                  <a:srgbClr val="00B050"/>
                </a:solidFill>
                <a:latin typeface="微软雅黑" pitchFamily="34" charset="0"/>
                <a:ea typeface="微软雅黑" pitchFamily="34" charset="-122"/>
                <a:cs typeface="微软雅黑" pitchFamily="34" charset="-120"/>
              </a:rPr>
              <a:t>；固定支架降低施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工成本</a:t>
            </a:r>
            <a:r>
              <a:rPr lang="en-US" altLang="zh-CN" sz="2000" b="1" i="0" dirty="0">
                <a:solidFill>
                  <a:srgbClr val="00B050"/>
                </a:solidFill>
                <a:latin typeface="微软雅黑" pitchFamily="34" charset="0"/>
                <a:ea typeface="微软雅黑" pitchFamily="34" charset="-122"/>
                <a:cs typeface="微软雅黑" pitchFamily="34" charset="-120"/>
              </a:rPr>
              <a:t>；两坡相连，便于清洁光伏板。（任答三点得6分）</a:t>
            </a:r>
            <a:endParaRPr lang="en-US" altLang="zh-CN" sz="2000" dirty="0"/>
          </a:p>
        </p:txBody>
      </p:sp>
      <p:sp>
        <p:nvSpPr>
          <p:cNvPr id="4" name="QO_6_AS.120_1#06956e82c?vop=1&amp;pid=76e88291c&amp;color=0,0,0&amp;vtp=1&amp;bbb=1&amp;hb=1"/>
          <p:cNvSpPr/>
          <p:nvPr/>
        </p:nvSpPr>
        <p:spPr>
          <a:xfrm>
            <a:off x="722376" y="238576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本题考查人类对自然资源的开发利用。固定式“人字坡</a:t>
            </a:r>
            <a:r>
              <a:rPr lang="en-US" altLang="zh-CN" sz="2000" b="0" i="0">
                <a:solidFill>
                  <a:srgbClr val="000000"/>
                </a:solidFill>
                <a:latin typeface="微软雅黑" pitchFamily="34" charset="0"/>
                <a:ea typeface="微软雅黑" pitchFamily="34" charset="-122"/>
                <a:cs typeface="微软雅黑" pitchFamily="34" charset="-120"/>
              </a:rPr>
              <a:t>”支架设计增大了光伏板的集中程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，节省空间，在有限的土地面积内安装更多的光伏组件，提高了土地利用率；固定式“</a:t>
            </a:r>
            <a:r>
              <a:rPr lang="en-US" altLang="zh-CN" sz="2000" b="0" i="0">
                <a:solidFill>
                  <a:srgbClr val="000000"/>
                </a:solidFill>
                <a:latin typeface="微软雅黑" pitchFamily="34" charset="0"/>
                <a:ea typeface="微软雅黑" pitchFamily="34" charset="-122"/>
                <a:cs typeface="微软雅黑" pitchFamily="34" charset="-120"/>
              </a:rPr>
              <a:t>人字坡”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支架结构简单</a:t>
            </a:r>
            <a:r>
              <a:rPr lang="en-US" altLang="zh-CN" sz="2000" b="0" i="0" dirty="0">
                <a:solidFill>
                  <a:srgbClr val="000000"/>
                </a:solidFill>
                <a:latin typeface="微软雅黑" pitchFamily="34" charset="0"/>
                <a:ea typeface="微软雅黑" pitchFamily="34" charset="-122"/>
                <a:cs typeface="微软雅黑" pitchFamily="34" charset="-120"/>
              </a:rPr>
              <a:t>，减少了额外的调节和移动部件，减少了材料使用，降低了施工难度</a:t>
            </a:r>
            <a:r>
              <a:rPr lang="en-US" altLang="zh-CN" sz="2000" b="0" i="0">
                <a:solidFill>
                  <a:srgbClr val="000000"/>
                </a:solidFill>
                <a:latin typeface="微软雅黑" pitchFamily="34" charset="0"/>
                <a:ea typeface="微软雅黑" pitchFamily="34" charset="-122"/>
                <a:cs typeface="微软雅黑" pitchFamily="34" charset="-120"/>
              </a:rPr>
              <a:t>，从而降低施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工成本</a:t>
            </a:r>
            <a:r>
              <a:rPr lang="en-US" altLang="zh-CN" sz="2000" b="0" i="0" dirty="0">
                <a:solidFill>
                  <a:srgbClr val="000000"/>
                </a:solidFill>
                <a:latin typeface="微软雅黑" pitchFamily="34" charset="0"/>
                <a:ea typeface="微软雅黑" pitchFamily="34" charset="-122"/>
                <a:cs typeface="微软雅黑" pitchFamily="34" charset="-120"/>
              </a:rPr>
              <a:t>；增大了光伏方阵的集中程度，缩短了输电电缆长度</a:t>
            </a:r>
            <a:r>
              <a:rPr lang="en-US" altLang="zh-CN" sz="2000" b="0" i="0">
                <a:solidFill>
                  <a:srgbClr val="000000"/>
                </a:solidFill>
                <a:latin typeface="微软雅黑" pitchFamily="34" charset="0"/>
                <a:ea typeface="微软雅黑" pitchFamily="34" charset="-122"/>
                <a:cs typeface="微软雅黑" pitchFamily="34" charset="-120"/>
              </a:rPr>
              <a:t>，意味着更少的能量损耗和更高的发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电效率</a:t>
            </a:r>
            <a:r>
              <a:rPr lang="en-US" altLang="zh-CN" sz="2000" b="0" i="0" dirty="0">
                <a:solidFill>
                  <a:srgbClr val="000000"/>
                </a:solidFill>
                <a:latin typeface="微软雅黑" pitchFamily="34" charset="0"/>
                <a:ea typeface="微软雅黑" pitchFamily="34" charset="-122"/>
                <a:cs typeface="微软雅黑" pitchFamily="34" charset="-120"/>
              </a:rPr>
              <a:t>；CEME1光伏电站固定式“人字坡”支架设计，两坡相连</a:t>
            </a:r>
            <a:r>
              <a:rPr lang="en-US" altLang="zh-CN" sz="2000" b="0" i="0">
                <a:solidFill>
                  <a:srgbClr val="000000"/>
                </a:solidFill>
                <a:latin typeface="微软雅黑" pitchFamily="34" charset="0"/>
                <a:ea typeface="微软雅黑" pitchFamily="34" charset="-122"/>
                <a:cs typeface="微软雅黑" pitchFamily="34" charset="-120"/>
              </a:rPr>
              <a:t>，清洁机器人可以在人字坡支架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上自动移动</a:t>
            </a:r>
            <a:r>
              <a:rPr lang="en-US" altLang="zh-CN" sz="2000" b="0" i="0" dirty="0">
                <a:solidFill>
                  <a:srgbClr val="000000"/>
                </a:solidFill>
                <a:latin typeface="微软雅黑" pitchFamily="34" charset="0"/>
                <a:ea typeface="微软雅黑" pitchFamily="34" charset="-122"/>
                <a:cs typeface="微软雅黑" pitchFamily="34" charset="-120"/>
              </a:rPr>
              <a:t>，有效清理光伏板表面的灰尘和污垢，与传统清洁方式相比，节省用水量</a:t>
            </a:r>
            <a:r>
              <a:rPr lang="en-US" altLang="zh-CN" sz="2000" b="0" i="0">
                <a:solidFill>
                  <a:srgbClr val="000000"/>
                </a:solidFill>
                <a:latin typeface="微软雅黑" pitchFamily="34" charset="0"/>
                <a:ea typeface="微软雅黑" pitchFamily="34" charset="-122"/>
                <a:cs typeface="微软雅黑" pitchFamily="34" charset="-120"/>
              </a:rPr>
              <a:t>，提高了项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目的环保性和可持续性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【说明类】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O_6_BD.121_1#9fab4ded6?pid=76e88291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（3）指出智利CEME1光伏电站需要建设的配套设施。（4分）</a:t>
            </a:r>
            <a:endParaRPr lang="en-US" altLang="zh-CN" sz="2000" dirty="0"/>
          </a:p>
        </p:txBody>
      </p:sp>
      <p:sp>
        <p:nvSpPr>
          <p:cNvPr id="3" name="QO_6_AN.122_1#9fab4ded6?vop=1&amp;pid=76e88291c&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输电设施；储能设施；（智能）清洁维护设施。（任答两点得4分）</a:t>
            </a:r>
            <a:endParaRPr lang="en-US" altLang="zh-CN" sz="2000" dirty="0"/>
          </a:p>
        </p:txBody>
      </p:sp>
      <p:sp>
        <p:nvSpPr>
          <p:cNvPr id="4" name="QO_6_AS.123_1#9fab4ded6?vop=1&amp;pid=76e88291c&amp;color=0,0,0&amp;vtp=1&amp;bbb=1&amp;hb=1"/>
          <p:cNvSpPr/>
          <p:nvPr/>
        </p:nvSpPr>
        <p:spPr>
          <a:xfrm>
            <a:off x="722376" y="194164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本题考查光伏电站的建设。智利北部太阳能资源丰富，但人口稀少，</a:t>
            </a:r>
            <a:r>
              <a:rPr lang="en-US" altLang="zh-CN" sz="2000" b="0" i="0">
                <a:solidFill>
                  <a:srgbClr val="000000"/>
                </a:solidFill>
                <a:latin typeface="微软雅黑" pitchFamily="34" charset="0"/>
                <a:ea typeface="微软雅黑" pitchFamily="34" charset="-122"/>
                <a:cs typeface="微软雅黑" pitchFamily="34" charset="-120"/>
              </a:rPr>
              <a:t>中部和南部则是人口、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工业和城市集中地区</a:t>
            </a:r>
            <a:r>
              <a:rPr lang="en-US" altLang="zh-CN" sz="2000" b="0" i="0" dirty="0">
                <a:solidFill>
                  <a:srgbClr val="000000"/>
                </a:solidFill>
                <a:latin typeface="微软雅黑" pitchFamily="34" charset="0"/>
                <a:ea typeface="微软雅黑" pitchFamily="34" charset="-122"/>
                <a:cs typeface="微软雅黑" pitchFamily="34" charset="-120"/>
              </a:rPr>
              <a:t>。发电地点距离消费区域较远，为防止弃光现象出现，</a:t>
            </a:r>
            <a:r>
              <a:rPr lang="en-US" altLang="zh-CN" sz="2000" b="0" i="0">
                <a:solidFill>
                  <a:srgbClr val="000000"/>
                </a:solidFill>
                <a:latin typeface="微软雅黑" pitchFamily="34" charset="0"/>
                <a:ea typeface="微软雅黑" pitchFamily="34" charset="-122"/>
                <a:cs typeface="微软雅黑" pitchFamily="34" charset="-120"/>
              </a:rPr>
              <a:t>需要建设储能设施、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输电设施</a:t>
            </a:r>
            <a:r>
              <a:rPr lang="en-US" altLang="zh-CN" sz="2000" b="0" i="0" dirty="0">
                <a:solidFill>
                  <a:srgbClr val="000000"/>
                </a:solidFill>
                <a:latin typeface="微软雅黑" pitchFamily="34" charset="0"/>
                <a:ea typeface="微软雅黑" pitchFamily="34" charset="-122"/>
                <a:cs typeface="微软雅黑" pitchFamily="34" charset="-120"/>
              </a:rPr>
              <a:t>，加大电力外送能力，提高资源利用效率；智利北部玛丽亚</a:t>
            </a:r>
            <a:r>
              <a:rPr lang="en-US" altLang="zh-CN" sz="2000" b="0" i="0">
                <a:solidFill>
                  <a:srgbClr val="000000"/>
                </a:solidFill>
                <a:latin typeface="微软雅黑" pitchFamily="34" charset="0"/>
                <a:ea typeface="微软雅黑" pitchFamily="34" charset="-122"/>
                <a:cs typeface="微软雅黑" pitchFamily="34" charset="-120"/>
              </a:rPr>
              <a:t>-埃伦娜市阿塔卡马沙漠腹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，经常出现沙尘暴，这些沙尘会覆盖光伏板，使光伏板积灰严重，因此必须有（智能</a:t>
            </a:r>
            <a:r>
              <a:rPr lang="en-US" altLang="zh-CN" sz="2000" b="0" i="0">
                <a:solidFill>
                  <a:srgbClr val="000000"/>
                </a:solidFill>
                <a:latin typeface="微软雅黑" pitchFamily="34" charset="0"/>
                <a:ea typeface="微软雅黑" pitchFamily="34" charset="-122"/>
                <a:cs typeface="微软雅黑" pitchFamily="34" charset="-120"/>
              </a:rPr>
              <a:t>）清洁维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护设施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6_BD.8_1#3a0912724?pid=59eba0b3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[河南部分名校2025高二期中]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自然环境可以为人类提供自然资源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是人类生存和发展的基础</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资源消费</a:t>
            </a:r>
            <a:r>
              <a:rPr lang="en-US" altLang="zh-CN" sz="2000" b="0" i="0" dirty="0">
                <a:solidFill>
                  <a:srgbClr val="000000"/>
                </a:solidFill>
                <a:latin typeface="Times New Roman" pitchFamily="34" charset="0"/>
                <a:ea typeface="KaiTi" pitchFamily="34" charset="-122"/>
                <a:cs typeface="Times New Roman" pitchFamily="34" charset="-120"/>
              </a:rPr>
              <a:t>“S”</a:t>
            </a:r>
            <a:r>
              <a:rPr lang="en-US" altLang="zh-CN" sz="2000" b="0" i="0" dirty="0">
                <a:solidFill>
                  <a:srgbClr val="000000"/>
                </a:solidFill>
                <a:latin typeface="微软雅黑" pitchFamily="34" charset="0"/>
                <a:ea typeface="楷体" pitchFamily="34" charset="-122"/>
                <a:cs typeface="微软雅黑" pitchFamily="34" charset="-120"/>
              </a:rPr>
              <a:t>形规律揭示了从农业社会到工业社会再到后工业社会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能源与其他矿产资源消费的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演变趋势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下图是不同社会阶段人均资源消费量示意图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8_2#3a0912724?pid=59eba0b3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77640" y="2406846"/>
            <a:ext cx="4242816"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O_6_AS.123_2#9fab4ded6?vop=1&amp;pid=76e88291c&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光伏电站对环境的影响</a:t>
            </a:r>
            <a:endParaRPr lang="en-US" altLang="zh-CN" sz="2000" dirty="0"/>
          </a:p>
        </p:txBody>
      </p:sp>
      <p:pic>
        <p:nvPicPr>
          <p:cNvPr id="3" name="QO_6_AS.123_3#9fab4ded6?vop=1&amp;pid=76e88291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75304" y="1513528"/>
            <a:ext cx="5038344"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7_BD.9_1#a899cc7a5?pid=3a091272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3.从农业社会进入工业社会后，</a:t>
            </a:r>
            <a:r>
              <a:rPr lang="en-US" altLang="zh-CN" sz="2000" b="0" i="0">
                <a:solidFill>
                  <a:srgbClr val="000000"/>
                </a:solidFill>
                <a:latin typeface="微软雅黑" pitchFamily="34" charset="0"/>
                <a:ea typeface="微软雅黑" pitchFamily="34" charset="-122"/>
                <a:cs typeface="微软雅黑" pitchFamily="34" charset="-120"/>
              </a:rPr>
              <a:t>人均资源消费量增速很快的原因有(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0_1#a899cc7a5.bracket?pid=3a0912724&amp;color=0,0,0&amp;vpa=3&amp;vtp=1"/>
          <p:cNvSpPr/>
          <p:nvPr/>
        </p:nvSpPr>
        <p:spPr>
          <a:xfrm>
            <a:off x="824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9_2#a899cc7a5?pid=3a091272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①社会生产力水平不断提高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②自然资源的种类不断减少</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③人均消费量增多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④自然资源利用能力降低</a:t>
            </a:r>
            <a:endParaRPr lang="en-US" altLang="zh-CN" sz="2000" dirty="0"/>
          </a:p>
        </p:txBody>
      </p:sp>
      <p:sp>
        <p:nvSpPr>
          <p:cNvPr id="5" name="QC_7_BD.9_3#a899cc7a5.choices?pid=3a0912724&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7_AS.11_1#a899cc7a5?vop=1&amp;pid=3a0912724&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本题考查自然资源的社会属性。根据所学知识及读图可知</a:t>
            </a:r>
            <a:r>
              <a:rPr lang="en-US" altLang="zh-CN" sz="2000" b="0" i="0">
                <a:solidFill>
                  <a:srgbClr val="000000"/>
                </a:solidFill>
                <a:latin typeface="微软雅黑" pitchFamily="34" charset="0"/>
                <a:ea typeface="微软雅黑" pitchFamily="34" charset="-122"/>
                <a:cs typeface="微软雅黑" pitchFamily="34" charset="-120"/>
              </a:rPr>
              <a:t>，工业社会比农业社会生产力大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大提高</a:t>
            </a:r>
            <a:r>
              <a:rPr lang="en-US" altLang="zh-CN" sz="2000" b="0" i="0" dirty="0">
                <a:solidFill>
                  <a:srgbClr val="000000"/>
                </a:solidFill>
                <a:latin typeface="微软雅黑" pitchFamily="34" charset="0"/>
                <a:ea typeface="微软雅黑" pitchFamily="34" charset="-122"/>
                <a:cs typeface="微软雅黑" pitchFamily="34" charset="-120"/>
              </a:rPr>
              <a:t>，经济由第一产业（农业）转向第二产业（工业），</a:t>
            </a:r>
            <a:r>
              <a:rPr lang="en-US" altLang="zh-CN" sz="2000" b="0" i="0">
                <a:solidFill>
                  <a:srgbClr val="000000"/>
                </a:solidFill>
                <a:latin typeface="微软雅黑" pitchFamily="34" charset="0"/>
                <a:ea typeface="微软雅黑" pitchFamily="34" charset="-122"/>
                <a:cs typeface="微软雅黑" pitchFamily="34" charset="-120"/>
              </a:rPr>
              <a:t>生产力的提高使得资源消耗量也增加；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随着工业的不断发展</a:t>
            </a:r>
            <a:r>
              <a:rPr lang="en-US" altLang="zh-CN" sz="2000" b="0" i="0" dirty="0">
                <a:solidFill>
                  <a:srgbClr val="000000"/>
                </a:solidFill>
                <a:latin typeface="微软雅黑" pitchFamily="34" charset="0"/>
                <a:ea typeface="微软雅黑" pitchFamily="34" charset="-122"/>
                <a:cs typeface="微软雅黑" pitchFamily="34" charset="-120"/>
              </a:rPr>
              <a:t>，城镇化速度不断加快，随之而来的是大规模基础设施建设</a:t>
            </a:r>
            <a:r>
              <a:rPr lang="en-US" altLang="zh-CN" sz="2000" b="0" i="0">
                <a:solidFill>
                  <a:srgbClr val="000000"/>
                </a:solidFill>
                <a:latin typeface="微软雅黑" pitchFamily="34" charset="0"/>
                <a:ea typeface="微软雅黑" pitchFamily="34" charset="-122"/>
                <a:cs typeface="微软雅黑" pitchFamily="34" charset="-120"/>
              </a:rPr>
              <a:t>，这一过程对能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源和其他矿产资源的需求量快速增长</a:t>
            </a:r>
            <a:r>
              <a:rPr lang="en-US" altLang="zh-CN" sz="2000" b="0" i="0" dirty="0">
                <a:solidFill>
                  <a:srgbClr val="000000"/>
                </a:solidFill>
                <a:latin typeface="微软雅黑" pitchFamily="34" charset="0"/>
                <a:ea typeface="微软雅黑" pitchFamily="34" charset="-122"/>
                <a:cs typeface="微软雅黑" pitchFamily="34" charset="-120"/>
              </a:rPr>
              <a:t>，人均消费量增多</a:t>
            </a:r>
            <a:r>
              <a:rPr lang="en-US" altLang="zh-CN" sz="2000" b="0" i="0">
                <a:solidFill>
                  <a:srgbClr val="000000"/>
                </a:solidFill>
                <a:latin typeface="微软雅黑" pitchFamily="34" charset="0"/>
                <a:ea typeface="微软雅黑" pitchFamily="34" charset="-122"/>
                <a:cs typeface="微软雅黑" pitchFamily="34" charset="-120"/>
              </a:rPr>
              <a:t>，因此工业社会阶段人均资源消费量快速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，①③正确；随着社会的发展，自然资源的种类会增多，自然资源利用能力不断提高</a:t>
            </a:r>
            <a:r>
              <a:rPr lang="en-US" altLang="zh-CN" sz="2000" b="0" i="0">
                <a:solidFill>
                  <a:srgbClr val="000000"/>
                </a:solidFill>
                <a:latin typeface="微软雅黑" pitchFamily="34" charset="0"/>
                <a:ea typeface="微软雅黑" pitchFamily="34" charset="-122"/>
                <a:cs typeface="微软雅黑" pitchFamily="34" charset="-120"/>
              </a:rPr>
              <a:t>，②④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31CC9-04E9-8A9E-8A78-59763F7BD5D3}"/>
            </a:ext>
          </a:extLst>
        </p:cNvPr>
        <p:cNvGrpSpPr/>
        <p:nvPr/>
      </p:nvGrpSpPr>
      <p:grpSpPr>
        <a:xfrm>
          <a:off x="0" y="0"/>
          <a:ext cx="0" cy="0"/>
          <a:chOff x="0" y="0"/>
          <a:chExt cx="0" cy="0"/>
        </a:xfrm>
      </p:grpSpPr>
    </p:spTree>
    <p:extLst>
      <p:ext uri="{BB962C8B-B14F-4D97-AF65-F5344CB8AC3E}">
        <p14:creationId xmlns:p14="http://schemas.microsoft.com/office/powerpoint/2010/main" val="3654885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BD.12_1#b0f5f94b9?pid=3a091272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4.进入后工业社会人均资源消费量呈零或负增长，</a:t>
            </a:r>
            <a:r>
              <a:rPr lang="en-US" altLang="zh-CN" sz="2000" b="0" i="0">
                <a:solidFill>
                  <a:srgbClr val="000000"/>
                </a:solidFill>
                <a:latin typeface="微软雅黑" pitchFamily="34" charset="0"/>
                <a:ea typeface="微软雅黑" pitchFamily="34" charset="-122"/>
                <a:cs typeface="微软雅黑" pitchFamily="34" charset="-120"/>
              </a:rPr>
              <a:t>其主要原因是(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3_1#b0f5f94b9.bracket?pid=3a0912724&amp;color=0,0,0&amp;vpa=4&amp;vtp=1"/>
          <p:cNvSpPr/>
          <p:nvPr/>
        </p:nvSpPr>
        <p:spPr>
          <a:xfrm>
            <a:off x="799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12_2#b0f5f94b9.choices?pid=3a091272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.自然资源在社会发展中地位升高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.人类对自然资源消耗量不断增加</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C.人类对自然资源利用率不断提高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.自然资源的总量增加、质量变差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4_1#b0f5f94b9?vop=1&amp;pid=3a091272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本题考查人类对自然资源的利用。根据所学知识可知，在后工业社会</a:t>
            </a:r>
            <a:r>
              <a:rPr lang="en-US" altLang="zh-CN" sz="2000" b="0" i="0">
                <a:solidFill>
                  <a:srgbClr val="000000"/>
                </a:solidFill>
                <a:latin typeface="微软雅黑" pitchFamily="34" charset="0"/>
                <a:ea typeface="微软雅黑" pitchFamily="34" charset="-122"/>
                <a:cs typeface="微软雅黑" pitchFamily="34" charset="-120"/>
              </a:rPr>
              <a:t>，随着科技发展和社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会进步</a:t>
            </a:r>
            <a:r>
              <a:rPr lang="en-US" altLang="zh-CN" sz="2000" b="0" i="0" dirty="0">
                <a:solidFill>
                  <a:srgbClr val="000000"/>
                </a:solidFill>
                <a:latin typeface="微软雅黑" pitchFamily="34" charset="0"/>
                <a:ea typeface="微软雅黑" pitchFamily="34" charset="-122"/>
                <a:cs typeface="微软雅黑" pitchFamily="34" charset="-120"/>
              </a:rPr>
              <a:t>，自然资源在地区发展中的作用相对下降，A错误；而各种后天资源（</a:t>
            </a:r>
            <a:r>
              <a:rPr lang="en-US" altLang="zh-CN" sz="2000" b="0" i="0">
                <a:solidFill>
                  <a:srgbClr val="000000"/>
                </a:solidFill>
                <a:latin typeface="微软雅黑" pitchFamily="34" charset="0"/>
                <a:ea typeface="微软雅黑" pitchFamily="34" charset="-122"/>
                <a:cs typeface="微软雅黑" pitchFamily="34" charset="-120"/>
              </a:rPr>
              <a:t>如人工合成原料、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智力资源</a:t>
            </a:r>
            <a:r>
              <a:rPr lang="en-US" altLang="zh-CN" sz="2000" b="0" i="0" dirty="0">
                <a:solidFill>
                  <a:srgbClr val="000000"/>
                </a:solidFill>
                <a:latin typeface="微软雅黑" pitchFamily="34" charset="0"/>
                <a:ea typeface="微软雅黑" pitchFamily="34" charset="-122"/>
                <a:cs typeface="微软雅黑" pitchFamily="34" charset="-120"/>
              </a:rPr>
              <a:t>、信息网络等）的地位则迅速上升，对自然资源的需求量并非持续增加，B错误</a:t>
            </a:r>
            <a:r>
              <a:rPr lang="en-US" altLang="zh-CN" sz="2000" b="0" i="0">
                <a:solidFill>
                  <a:srgbClr val="000000"/>
                </a:solidFill>
                <a:latin typeface="微软雅黑" pitchFamily="34" charset="0"/>
                <a:ea typeface="微软雅黑" pitchFamily="34" charset="-122"/>
                <a:cs typeface="微软雅黑" pitchFamily="34" charset="-120"/>
              </a:rPr>
              <a:t>；随着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科技发展</a:t>
            </a:r>
            <a:r>
              <a:rPr lang="en-US" altLang="zh-CN" sz="2000" b="0" i="0" dirty="0">
                <a:solidFill>
                  <a:srgbClr val="000000"/>
                </a:solidFill>
                <a:latin typeface="微软雅黑" pitchFamily="34" charset="0"/>
                <a:ea typeface="微软雅黑" pitchFamily="34" charset="-122"/>
                <a:cs typeface="微软雅黑" pitchFamily="34" charset="-120"/>
              </a:rPr>
              <a:t>，人类利用自然资源的效率不断提升，使人均资源消费量呈零或负增长，C正确</a:t>
            </a:r>
            <a:r>
              <a:rPr lang="en-US" altLang="zh-CN" sz="2000" b="0" i="0">
                <a:solidFill>
                  <a:srgbClr val="000000"/>
                </a:solidFill>
                <a:latin typeface="微软雅黑" pitchFamily="34" charset="0"/>
                <a:ea typeface="微软雅黑" pitchFamily="34" charset="-122"/>
                <a:cs typeface="微软雅黑" pitchFamily="34" charset="-120"/>
              </a:rPr>
              <a:t>；后工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业社会自然资源的总量可能会减少</a:t>
            </a:r>
            <a:r>
              <a:rPr lang="en-US" altLang="zh-CN" sz="2000" b="0" i="0" dirty="0">
                <a:solidFill>
                  <a:srgbClr val="000000"/>
                </a:solidFill>
                <a:latin typeface="微软雅黑" pitchFamily="34" charset="0"/>
                <a:ea typeface="微软雅黑" pitchFamily="34" charset="-122"/>
                <a:cs typeface="微软雅黑" pitchFamily="34" charset="-120"/>
              </a:rPr>
              <a:t>，质量并不一定变差，D错误。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9325D-EB1C-FB4D-5066-705C894206AD}"/>
            </a:ext>
          </a:extLst>
        </p:cNvPr>
        <p:cNvGrpSpPr/>
        <p:nvPr/>
      </p:nvGrpSpPr>
      <p:grpSpPr>
        <a:xfrm>
          <a:off x="0" y="0"/>
          <a:ext cx="0" cy="0"/>
          <a:chOff x="0" y="0"/>
          <a:chExt cx="0" cy="0"/>
        </a:xfrm>
      </p:grpSpPr>
    </p:spTree>
    <p:extLst>
      <p:ext uri="{BB962C8B-B14F-4D97-AF65-F5344CB8AC3E}">
        <p14:creationId xmlns:p14="http://schemas.microsoft.com/office/powerpoint/2010/main" val="1938471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6_BD.15_1#c67768e1d?pid=a94f72bb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[河北沧州2025高二月考]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自然资源部中国地质调查局</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日宣布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我国锂矿找矿取得一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系列重大突破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锂矿储量从全球占比</a:t>
            </a: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升至</a:t>
            </a:r>
            <a:r>
              <a:rPr lang="en-US" altLang="zh-CN" sz="2000" b="0" i="0" dirty="0">
                <a:solidFill>
                  <a:srgbClr val="000000"/>
                </a:solidFill>
                <a:latin typeface="Times New Roman" pitchFamily="34" charset="0"/>
                <a:ea typeface="KaiTi" pitchFamily="34" charset="-122"/>
                <a:cs typeface="Times New Roman" pitchFamily="34" charset="-120"/>
              </a:rPr>
              <a:t>16.5%，</a:t>
            </a:r>
            <a:r>
              <a:rPr lang="en-US" altLang="zh-CN" sz="2000" b="0" i="0" dirty="0">
                <a:solidFill>
                  <a:srgbClr val="000000"/>
                </a:solidFill>
                <a:latin typeface="微软雅黑" pitchFamily="34" charset="0"/>
                <a:ea typeface="楷体" pitchFamily="34" charset="-122"/>
                <a:cs typeface="微软雅黑" pitchFamily="34" charset="-120"/>
              </a:rPr>
              <a:t>排名从世界第六跃至第二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重塑了全球锂资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源分布格局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年全球锂矿分布统计情况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15_2#c67768e1d?pid=a94f72bb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64024" y="2406846"/>
            <a:ext cx="266090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16_1#202992f96?pid=c67768e1d&amp;color=0,0,0&amp;vtp=1&amp;bbb=1"/>
          <p:cNvSpPr/>
          <p:nvPr/>
        </p:nvSpPr>
        <p:spPr>
          <a:xfrm>
            <a:off x="722376" y="43118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5.从资源的类型来看，</a:t>
            </a:r>
            <a:r>
              <a:rPr lang="en-US" altLang="zh-CN" sz="2000" b="0" i="0">
                <a:solidFill>
                  <a:srgbClr val="000000"/>
                </a:solidFill>
                <a:latin typeface="微软雅黑" pitchFamily="34" charset="0"/>
                <a:ea typeface="微软雅黑" pitchFamily="34" charset="-122"/>
                <a:cs typeface="微软雅黑" pitchFamily="34" charset="-120"/>
              </a:rPr>
              <a:t>锂矿资源属于(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17_1#202992f96.bracket?pid=c67768e1d&amp;color=0,0,0&amp;vpa=5&amp;vtp=1"/>
          <p:cNvSpPr/>
          <p:nvPr/>
        </p:nvSpPr>
        <p:spPr>
          <a:xfrm>
            <a:off x="4943539" y="43118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7_BD.16_2#202992f96?pid=c67768e1d&amp;color=0,0,0&amp;vtp=1&amp;bbb=1"/>
          <p:cNvSpPr/>
          <p:nvPr/>
        </p:nvSpPr>
        <p:spPr>
          <a:xfrm>
            <a:off x="722376" y="4764855"/>
            <a:ext cx="10753344" cy="405003"/>
          </a:xfrm>
          <a:prstGeom prst="rect">
            <a:avLst/>
          </a:prstGeom>
          <a:noFill/>
          <a:ln/>
        </p:spPr>
        <p:txBody>
          <a:bodyPr wrap="none" lIns="0" tIns="0" rIns="0" bIns="0" rtlCol="0" anchor="t"/>
          <a:lstStyle/>
          <a:p>
            <a:pPr latinLnBrk="1">
              <a:lnSpc>
                <a:spcPts val="3600"/>
              </a:lnSpc>
              <a:tabLst>
                <a:tab pos="3129329" algn="l"/>
                <a:tab pos="5737957" algn="l"/>
                <a:tab pos="8346586" algn="l"/>
              </a:tabLst>
            </a:pPr>
            <a:r>
              <a:rPr lang="en-US" altLang="zh-CN" sz="2000" b="0" i="0">
                <a:solidFill>
                  <a:srgbClr val="000000"/>
                </a:solidFill>
                <a:latin typeface="微软雅黑" pitchFamily="34" charset="0"/>
                <a:ea typeface="微软雅黑" pitchFamily="34" charset="-122"/>
                <a:cs typeface="微软雅黑" pitchFamily="34" charset="-120"/>
              </a:rPr>
              <a:t>①非可再生资源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②矿产资源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③能源资源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农业资源</a:t>
            </a:r>
            <a:endParaRPr lang="en-US" altLang="zh-CN" sz="2000" dirty="0"/>
          </a:p>
        </p:txBody>
      </p:sp>
      <p:sp>
        <p:nvSpPr>
          <p:cNvPr id="7" name="QC_7_BD.16_3#202992f96.choices?pid=c67768e1d&amp;color=0,0,0&amp;vtp=1&amp;bbb=1"/>
          <p:cNvSpPr/>
          <p:nvPr/>
        </p:nvSpPr>
        <p:spPr>
          <a:xfrm>
            <a:off x="722376" y="52220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2992f5d67.fixed?pid=994f7a24c&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2992f5d67.fixed?pid=994f7a24c&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自然资源与人类活动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AS.18_1#202992f96?vop=1&amp;pid=c67768e1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本题考查自然资源的分类。根据所学可知，锂矿本身是矿产原料，用于生产玻璃</a:t>
            </a:r>
            <a:r>
              <a:rPr lang="en-US" altLang="zh-CN" sz="2000" b="0" i="0">
                <a:solidFill>
                  <a:srgbClr val="000000"/>
                </a:solidFill>
                <a:latin typeface="微软雅黑" pitchFamily="34" charset="0"/>
                <a:ea typeface="微软雅黑" pitchFamily="34" charset="-122"/>
                <a:cs typeface="微软雅黑" pitchFamily="34" charset="-120"/>
              </a:rPr>
              <a:t>、电池等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相关产品</a:t>
            </a:r>
            <a:r>
              <a:rPr lang="en-US" altLang="zh-CN" sz="2000" b="0" i="0" dirty="0">
                <a:solidFill>
                  <a:srgbClr val="000000"/>
                </a:solidFill>
                <a:latin typeface="微软雅黑" pitchFamily="34" charset="0"/>
                <a:ea typeface="微软雅黑" pitchFamily="34" charset="-122"/>
                <a:cs typeface="微软雅黑" pitchFamily="34" charset="-120"/>
              </a:rPr>
              <a:t>，是矿产资源的一种，不属于能源资源、农业资源，②正确，③④错误</a:t>
            </a:r>
            <a:r>
              <a:rPr lang="en-US" altLang="zh-CN" sz="2000" b="0" i="0">
                <a:solidFill>
                  <a:srgbClr val="000000"/>
                </a:solidFill>
                <a:latin typeface="微软雅黑" pitchFamily="34" charset="0"/>
                <a:ea typeface="微软雅黑" pitchFamily="34" charset="-122"/>
                <a:cs typeface="微软雅黑" pitchFamily="34" charset="-120"/>
              </a:rPr>
              <a:t>；矿产资源属于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非可再生资源</a:t>
            </a:r>
            <a:r>
              <a:rPr lang="en-US" altLang="zh-CN" sz="2000" b="0" i="0" dirty="0">
                <a:solidFill>
                  <a:srgbClr val="000000"/>
                </a:solidFill>
                <a:latin typeface="微软雅黑" pitchFamily="34" charset="0"/>
                <a:ea typeface="微软雅黑" pitchFamily="34" charset="-122"/>
                <a:cs typeface="微软雅黑" pitchFamily="34" charset="-120"/>
              </a:rPr>
              <a:t>，在人类时间尺度内无法再生，①正确。故选A。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68DF6-8E82-53AF-C601-303FDE11669F}"/>
            </a:ext>
          </a:extLst>
        </p:cNvPr>
        <p:cNvGrpSpPr/>
        <p:nvPr/>
      </p:nvGrpSpPr>
      <p:grpSpPr>
        <a:xfrm>
          <a:off x="0" y="0"/>
          <a:ext cx="0" cy="0"/>
          <a:chOff x="0" y="0"/>
          <a:chExt cx="0" cy="0"/>
        </a:xfrm>
      </p:grpSpPr>
    </p:spTree>
    <p:extLst>
      <p:ext uri="{BB962C8B-B14F-4D97-AF65-F5344CB8AC3E}">
        <p14:creationId xmlns:p14="http://schemas.microsoft.com/office/powerpoint/2010/main" val="4050505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BD.19_1#4e209f380?pid=c67768e1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图中全球锂矿分布反映了锂矿资源(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4e209f380.bracket?pid=c67768e1d&amp;color=0,0,0&amp;vpa=6&amp;vtp=1"/>
          <p:cNvSpPr/>
          <p:nvPr/>
        </p:nvSpPr>
        <p:spPr>
          <a:xfrm>
            <a:off x="4943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19_2#4e209f380.choices?pid=c67768e1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.分布空间差异大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.分布具有明显的地带性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C.储量和数量有限性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.受气候环境影响较大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AS.21_1#4e209f380?vop=1&amp;pid=c67768e1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本题考查自然资源的分布。读图可知，全球锂矿资源集中在玻利维亚、阿根廷、智利</a:t>
            </a:r>
            <a:r>
              <a:rPr lang="en-US" altLang="zh-CN" sz="2000" b="0" i="0">
                <a:solidFill>
                  <a:srgbClr val="000000"/>
                </a:solidFill>
                <a:latin typeface="微软雅黑" pitchFamily="34" charset="0"/>
                <a:ea typeface="微软雅黑" pitchFamily="34" charset="-122"/>
                <a:cs typeface="微软雅黑" pitchFamily="34" charset="-120"/>
              </a:rPr>
              <a:t>、美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国等少数国家</a:t>
            </a:r>
            <a:r>
              <a:rPr lang="en-US" altLang="zh-CN" sz="2000" b="0" i="0" dirty="0">
                <a:solidFill>
                  <a:srgbClr val="000000"/>
                </a:solidFill>
                <a:latin typeface="微软雅黑" pitchFamily="34" charset="0"/>
                <a:ea typeface="微软雅黑" pitchFamily="34" charset="-122"/>
                <a:cs typeface="微软雅黑" pitchFamily="34" charset="-120"/>
              </a:rPr>
              <a:t>，空间分布极不均衡，分布空间差异大，并不具有一定的规律性和地带性，A</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错误；图中全球锂矿分布反映的是空间上的分布，不能反映出储量和数量的有限性特征</a:t>
            </a:r>
            <a:r>
              <a:rPr lang="en-US" altLang="zh-CN" sz="2000" b="0" i="0">
                <a:solidFill>
                  <a:srgbClr val="000000"/>
                </a:solidFill>
                <a:latin typeface="微软雅黑" pitchFamily="34" charset="0"/>
                <a:ea typeface="微软雅黑" pitchFamily="34" charset="-122"/>
                <a:cs typeface="微软雅黑" pitchFamily="34" charset="-120"/>
              </a:rPr>
              <a:t>，也不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能反映出气候对其分布的影响</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4#42866fdc7.fixed?pid=00903185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42866fdc7.fixed?pid=00903185a&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自然资源对人类活动的影响</a:t>
            </a:r>
            <a:endParaRPr lang="en-US" altLang="zh-CN" sz="4400" dirty="0"/>
          </a:p>
        </p:txBody>
      </p:sp>
      <p:pic>
        <p:nvPicPr>
          <p:cNvPr id="4" name="C_4#42866fdc7.fixed?pid=00903185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42866fdc7.fixed?pid=00903185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B32FE-F1A3-821B-72C5-330118528FB8}"/>
            </a:ext>
          </a:extLst>
        </p:cNvPr>
        <p:cNvGrpSpPr/>
        <p:nvPr/>
      </p:nvGrpSpPr>
      <p:grpSpPr>
        <a:xfrm>
          <a:off x="0" y="0"/>
          <a:ext cx="0" cy="0"/>
          <a:chOff x="0" y="0"/>
          <a:chExt cx="0" cy="0"/>
        </a:xfrm>
      </p:grpSpPr>
    </p:spTree>
    <p:extLst>
      <p:ext uri="{BB962C8B-B14F-4D97-AF65-F5344CB8AC3E}">
        <p14:creationId xmlns:p14="http://schemas.microsoft.com/office/powerpoint/2010/main" val="2929222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6_BD.22_1#3047d5aea?pid=fc97893b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[福建泉州2025高二质量检测]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自然资源的质量是有优劣之分的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在一定的经济技术条件下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有达到某一质量标准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才能被人类利用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不同质量的自然资源开发成本是有差别的</a:t>
            </a:r>
            <a:r>
              <a:rPr lang="en-US" altLang="zh-CN" sz="2000" b="0" i="0">
                <a:solidFill>
                  <a:srgbClr val="000000"/>
                </a:solidFill>
                <a:latin typeface="Times New Roman" pitchFamily="34" charset="0"/>
                <a:ea typeface="KaiTi" pitchFamily="34" charset="-122"/>
                <a:cs typeface="Times New Roman" pitchFamily="34" charset="-120"/>
              </a:rPr>
              <a:t>。据此完成下</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7_BD.23_1#0b0f661ed?pid=3047d5aea&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1.下列关于土地资源质量的说法，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24_1#0b0f661ed.bracket?pid=3047d5aea&amp;color=0,0,0&amp;vpa=7&amp;vtp=1"/>
          <p:cNvSpPr/>
          <p:nvPr/>
        </p:nvSpPr>
        <p:spPr>
          <a:xfrm>
            <a:off x="5692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23_2#0b0f661ed.choices?pid=3047d5aea&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.衡量土地资源质量的指标是经济效益高低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.衡量土地资源质量的指标都是相同的</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C.土地质量对人类活动的影响在不断加强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.人类活动对土地质量的影响在不断加强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AS.25_1#0b0f661ed?vop=1&amp;pid=3047d5ae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本题考查自然资源的质量特征。衡量土地资源质量的指标是一个综合指标，</a:t>
            </a:r>
            <a:r>
              <a:rPr lang="en-US" altLang="zh-CN" sz="2000" b="0" i="0">
                <a:solidFill>
                  <a:srgbClr val="000000"/>
                </a:solidFill>
                <a:latin typeface="微软雅黑" pitchFamily="34" charset="0"/>
                <a:ea typeface="微软雅黑" pitchFamily="34" charset="-122"/>
                <a:cs typeface="微软雅黑" pitchFamily="34" charset="-120"/>
              </a:rPr>
              <a:t>包括地表形态、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气候条件</a:t>
            </a:r>
            <a:r>
              <a:rPr lang="en-US" altLang="zh-CN" sz="2000" b="0" i="0" dirty="0">
                <a:solidFill>
                  <a:srgbClr val="000000"/>
                </a:solidFill>
                <a:latin typeface="微软雅黑" pitchFamily="34" charset="0"/>
                <a:ea typeface="微软雅黑" pitchFamily="34" charset="-122"/>
                <a:cs typeface="微软雅黑" pitchFamily="34" charset="-120"/>
              </a:rPr>
              <a:t>、土壤肥力、土地平整状况、土地区位条件等方面，不同用途的土地</a:t>
            </a:r>
            <a:r>
              <a:rPr lang="en-US" altLang="zh-CN" sz="2000" b="0" i="0">
                <a:solidFill>
                  <a:srgbClr val="000000"/>
                </a:solidFill>
                <a:latin typeface="微软雅黑" pitchFamily="34" charset="0"/>
                <a:ea typeface="微软雅黑" pitchFamily="34" charset="-122"/>
                <a:cs typeface="微软雅黑" pitchFamily="34" charset="-120"/>
              </a:rPr>
              <a:t>，衡量其质量时需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要有所侧重</a:t>
            </a:r>
            <a:r>
              <a:rPr lang="en-US" altLang="zh-CN" sz="2000" b="0" i="0" dirty="0">
                <a:solidFill>
                  <a:srgbClr val="000000"/>
                </a:solidFill>
                <a:latin typeface="微软雅黑" pitchFamily="34" charset="0"/>
                <a:ea typeface="微软雅黑" pitchFamily="34" charset="-122"/>
                <a:cs typeface="微软雅黑" pitchFamily="34" charset="-120"/>
              </a:rPr>
              <a:t>，A、B错误；随着生产力水平的提高，土地质量对人类活动的影响逐渐弱化</a:t>
            </a:r>
            <a:r>
              <a:rPr lang="en-US" altLang="zh-CN" sz="2000" b="0" i="0">
                <a:solidFill>
                  <a:srgbClr val="000000"/>
                </a:solidFill>
                <a:latin typeface="微软雅黑" pitchFamily="34" charset="0"/>
                <a:ea typeface="微软雅黑" pitchFamily="34" charset="-122"/>
                <a:cs typeface="微软雅黑" pitchFamily="34" charset="-120"/>
              </a:rPr>
              <a:t>，而人类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活动对土地质量的影响却在不断增强</a:t>
            </a:r>
            <a:r>
              <a:rPr lang="en-US" altLang="zh-CN" sz="2000" b="0" i="0" dirty="0">
                <a:solidFill>
                  <a:srgbClr val="000000"/>
                </a:solidFill>
                <a:latin typeface="微软雅黑" pitchFamily="34" charset="0"/>
                <a:ea typeface="微软雅黑" pitchFamily="34" charset="-122"/>
                <a:cs typeface="微软雅黑" pitchFamily="34" charset="-120"/>
              </a:rPr>
              <a:t>，C错误，D正确。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9BA81F-CF50-EF28-81B2-D85084D22A21}"/>
            </a:ext>
          </a:extLst>
        </p:cNvPr>
        <p:cNvGrpSpPr/>
        <p:nvPr/>
      </p:nvGrpSpPr>
      <p:grpSpPr>
        <a:xfrm>
          <a:off x="0" y="0"/>
          <a:ext cx="0" cy="0"/>
          <a:chOff x="0" y="0"/>
          <a:chExt cx="0" cy="0"/>
        </a:xfrm>
      </p:grpSpPr>
    </p:spTree>
    <p:extLst>
      <p:ext uri="{BB962C8B-B14F-4D97-AF65-F5344CB8AC3E}">
        <p14:creationId xmlns:p14="http://schemas.microsoft.com/office/powerpoint/2010/main" val="929722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7_BD.26_1#faf3deb61?pid=3047d5ae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2.下列关于自然资源的质量与开发成本的关系，</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7_1#faf3deb61.bracket?pid=3047d5aea&amp;color=0,0,0&amp;vpa=8&amp;vtp=1"/>
          <p:cNvSpPr/>
          <p:nvPr/>
        </p:nvSpPr>
        <p:spPr>
          <a:xfrm>
            <a:off x="773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26_2#faf3deb61.choices?pid=3047d5ae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A.资源质量越高，经济成本越低，环境成本越低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.资源质量越高，经济成本越高，环境成本越高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.资源质量越高，经济成本越低，环境成本越高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.资源质量越高，经济成本越高，环境成本越低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93f350b47.fixed?pid=4ee6fb343&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93f350b47.fixed?pid=4ee6fb343&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自然资源概述</a:t>
            </a:r>
            <a:endParaRPr lang="en-US" altLang="zh-CN" sz="4400" dirty="0"/>
          </a:p>
        </p:txBody>
      </p:sp>
      <p:pic>
        <p:nvPicPr>
          <p:cNvPr id="4" name="C_4#93f350b47.fixed?pid=4ee6fb34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93f350b47.fixed?pid=4ee6fb34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7_AS.28_1#faf3deb61?vop=1&amp;pid=3047d5aea&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本题考查自然资源的质量与开发成本。不同质量的自然资源开发成本是有差别的</a:t>
            </a:r>
            <a:r>
              <a:rPr lang="en-US" altLang="zh-CN" sz="2000" b="0" i="0">
                <a:solidFill>
                  <a:srgbClr val="000000"/>
                </a:solidFill>
                <a:latin typeface="微软雅黑" pitchFamily="34" charset="0"/>
                <a:ea typeface="微软雅黑" pitchFamily="34" charset="-122"/>
                <a:cs typeface="微软雅黑" pitchFamily="34" charset="-120"/>
              </a:rPr>
              <a:t>，自然资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源质量越高</a:t>
            </a:r>
            <a:r>
              <a:rPr lang="en-US" altLang="zh-CN" sz="2000" b="0" i="0" dirty="0">
                <a:solidFill>
                  <a:srgbClr val="000000"/>
                </a:solidFill>
                <a:latin typeface="微软雅黑" pitchFamily="34" charset="0"/>
                <a:ea typeface="微软雅黑" pitchFamily="34" charset="-122"/>
                <a:cs typeface="微软雅黑" pitchFamily="34" charset="-120"/>
              </a:rPr>
              <a:t>，经济成本越低，环境成本越低，A正确，B、C、D错误。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5ED4D-D2AF-CF47-2281-AAAA3CA88B92}"/>
            </a:ext>
          </a:extLst>
        </p:cNvPr>
        <p:cNvGrpSpPr/>
        <p:nvPr/>
      </p:nvGrpSpPr>
      <p:grpSpPr>
        <a:xfrm>
          <a:off x="0" y="0"/>
          <a:ext cx="0" cy="0"/>
          <a:chOff x="0" y="0"/>
          <a:chExt cx="0" cy="0"/>
        </a:xfrm>
      </p:grpSpPr>
    </p:spTree>
    <p:extLst>
      <p:ext uri="{BB962C8B-B14F-4D97-AF65-F5344CB8AC3E}">
        <p14:creationId xmlns:p14="http://schemas.microsoft.com/office/powerpoint/2010/main" val="1506135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6_BD.29_1#73c545490?pid=fc97893b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[河南豫北名校2025高二联考]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稀土是现代高新技术产业的关键原材料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随着全球能源转型和高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新技术产业的发展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稀土需求量持续上升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其供应格局也在发生着变化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如图示意</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a:solidFill>
                  <a:srgbClr val="000000"/>
                </a:solidFill>
                <a:latin typeface="微软雅黑" pitchFamily="34" charset="0"/>
                <a:ea typeface="楷体" pitchFamily="34" charset="-122"/>
                <a:cs typeface="微软雅黑" pitchFamily="34" charset="-120"/>
              </a:rPr>
              <a:t>年和</a:t>
            </a:r>
            <a:r>
              <a:rPr lang="en-US" altLang="zh-CN" sz="2000" b="0" i="0">
                <a:solidFill>
                  <a:srgbClr val="000000"/>
                </a:solidFill>
                <a:latin typeface="Times New Roman" pitchFamily="34" charset="0"/>
                <a:ea typeface="KaiTi" pitchFamily="34" charset="-122"/>
                <a:cs typeface="Times New Roman" pitchFamily="34" charset="-120"/>
              </a:rPr>
              <a:t>2040</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全球稀土供应格局</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29_3#73c545490?htil=1&amp;pid=fc97893b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32888" y="2461710"/>
            <a:ext cx="1755648"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6_BD.29_4#73c545490?htil=1&amp;pid=fc97893b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46136" y="2406846"/>
            <a:ext cx="1673352"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30_1#df059b35d?pid=73c545490&amp;color=0,0,0&amp;vtp=1&amp;bt=1&amp;bbb=1">
            <a:extLst>
              <a:ext uri="{FF2B5EF4-FFF2-40B4-BE49-F238E27FC236}">
                <a16:creationId xmlns:a16="http://schemas.microsoft.com/office/drawing/2014/main" id="{41E23E03-55AE-DEA1-87B0-7FB38EA027D8}"/>
              </a:ext>
            </a:extLst>
          </p:cNvPr>
          <p:cNvSpPr/>
          <p:nvPr/>
        </p:nvSpPr>
        <p:spPr>
          <a:xfrm>
            <a:off x="722376" y="46166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全球稀土资源的分布特点是(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7_AN.31_1#df059b35d.bracket?pid=73c545490&amp;color=0,0,0&amp;vpa=9&amp;vtp=1">
            <a:extLst>
              <a:ext uri="{FF2B5EF4-FFF2-40B4-BE49-F238E27FC236}">
                <a16:creationId xmlns:a16="http://schemas.microsoft.com/office/drawing/2014/main" id="{2D5EB06B-E372-20C9-A6D3-1F456FB761D2}"/>
              </a:ext>
            </a:extLst>
          </p:cNvPr>
          <p:cNvSpPr/>
          <p:nvPr/>
        </p:nvSpPr>
        <p:spPr>
          <a:xfrm>
            <a:off x="4181539" y="46166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7" name="QC_7_BD.30_2#df059b35d.choices?pid=73c545490&amp;color=0,0,0&amp;vtp=1&amp;bbb=1">
            <a:extLst>
              <a:ext uri="{FF2B5EF4-FFF2-40B4-BE49-F238E27FC236}">
                <a16:creationId xmlns:a16="http://schemas.microsoft.com/office/drawing/2014/main" id="{D1E213B8-1BC1-C0E6-B765-2F586B9D0F10}"/>
              </a:ext>
            </a:extLst>
          </p:cNvPr>
          <p:cNvSpPr/>
          <p:nvPr/>
        </p:nvSpPr>
        <p:spPr>
          <a:xfrm>
            <a:off x="722376" y="508235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.集中在北半球中高纬度地区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.非洲稀土储量最多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C.各大洲稀土分布较为均匀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.亚洲稀土类型最丰富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AS.32_1#df059b35d?vop=1&amp;pid=73c54549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本题考查自然资源的空间分布特征。从图中可知，中国、俄罗斯</a:t>
            </a:r>
            <a:r>
              <a:rPr lang="en-US" altLang="zh-CN" sz="2000" b="0" i="0">
                <a:solidFill>
                  <a:srgbClr val="000000"/>
                </a:solidFill>
                <a:latin typeface="微软雅黑" pitchFamily="34" charset="0"/>
                <a:ea typeface="微软雅黑" pitchFamily="34" charset="-122"/>
                <a:cs typeface="微软雅黑" pitchFamily="34" charset="-120"/>
              </a:rPr>
              <a:t>、北美洲等地区的稀土供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应量大</a:t>
            </a:r>
            <a:r>
              <a:rPr lang="en-US" altLang="zh-CN" sz="2000" b="0" i="0" dirty="0">
                <a:solidFill>
                  <a:srgbClr val="000000"/>
                </a:solidFill>
                <a:latin typeface="微软雅黑" pitchFamily="34" charset="0"/>
                <a:ea typeface="微软雅黑" pitchFamily="34" charset="-122"/>
                <a:cs typeface="微软雅黑" pitchFamily="34" charset="-120"/>
              </a:rPr>
              <a:t>，推出其拥有丰富的稀土资源，而这些地区主要位于北半球中高纬度地区，A正确</a:t>
            </a:r>
            <a:r>
              <a:rPr lang="en-US" altLang="zh-CN" sz="2000" b="0" i="0">
                <a:solidFill>
                  <a:srgbClr val="000000"/>
                </a:solidFill>
                <a:latin typeface="微软雅黑" pitchFamily="34" charset="0"/>
                <a:ea typeface="微软雅黑" pitchFamily="34" charset="-122"/>
                <a:cs typeface="微软雅黑" pitchFamily="34" charset="-120"/>
              </a:rPr>
              <a:t>；非洲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的稀土储量远小于亚洲</a:t>
            </a:r>
            <a:r>
              <a:rPr lang="en-US" altLang="zh-CN" sz="2000" b="0" i="0" dirty="0">
                <a:solidFill>
                  <a:srgbClr val="000000"/>
                </a:solidFill>
                <a:latin typeface="微软雅黑" pitchFamily="34" charset="0"/>
                <a:ea typeface="微软雅黑" pitchFamily="34" charset="-122"/>
                <a:cs typeface="微软雅黑" pitchFamily="34" charset="-120"/>
              </a:rPr>
              <a:t>，各大洲分布不均匀，B、C错误</a:t>
            </a:r>
            <a:r>
              <a:rPr lang="en-US" altLang="zh-CN" sz="2000" b="0" i="0">
                <a:solidFill>
                  <a:srgbClr val="000000"/>
                </a:solidFill>
                <a:latin typeface="微软雅黑" pitchFamily="34" charset="0"/>
                <a:ea typeface="微软雅黑" pitchFamily="34" charset="-122"/>
                <a:cs typeface="微软雅黑" pitchFamily="34" charset="-120"/>
              </a:rPr>
              <a:t>；材料中并没有提及各大洲稀土类型丰富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程度的相关信息</a:t>
            </a:r>
            <a:r>
              <a:rPr lang="en-US" altLang="zh-CN" sz="2000" b="0" i="0" dirty="0">
                <a:solidFill>
                  <a:srgbClr val="000000"/>
                </a:solidFill>
                <a:latin typeface="微软雅黑" pitchFamily="34" charset="0"/>
                <a:ea typeface="微软雅黑" pitchFamily="34" charset="-122"/>
                <a:cs typeface="微软雅黑" pitchFamily="34" charset="-120"/>
              </a:rPr>
              <a:t>，仅根据现有资料难以得出亚洲稀土类型最丰富这一结论，D错误。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716E3-A707-ED39-2BD4-BC2B9935E3C9}"/>
            </a:ext>
          </a:extLst>
        </p:cNvPr>
        <p:cNvGrpSpPr/>
        <p:nvPr/>
      </p:nvGrpSpPr>
      <p:grpSpPr>
        <a:xfrm>
          <a:off x="0" y="0"/>
          <a:ext cx="0" cy="0"/>
          <a:chOff x="0" y="0"/>
          <a:chExt cx="0" cy="0"/>
        </a:xfrm>
      </p:grpSpPr>
    </p:spTree>
    <p:extLst>
      <p:ext uri="{BB962C8B-B14F-4D97-AF65-F5344CB8AC3E}">
        <p14:creationId xmlns:p14="http://schemas.microsoft.com/office/powerpoint/2010/main" val="4018293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33_1#f4dbc5b08?pid=73c54549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4.格陵兰岛在未来稀土供应中潜力较大，</a:t>
            </a:r>
            <a:r>
              <a:rPr lang="en-US" altLang="zh-CN" sz="2000" b="0" i="0">
                <a:solidFill>
                  <a:srgbClr val="000000"/>
                </a:solidFill>
                <a:latin typeface="微软雅黑" pitchFamily="34" charset="0"/>
                <a:ea typeface="微软雅黑" pitchFamily="34" charset="-122"/>
                <a:cs typeface="微软雅黑" pitchFamily="34" charset="-120"/>
              </a:rPr>
              <a:t>可能是因为(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4_1#f4dbc5b08.bracket?pid=73c545490&amp;color=0,0,0&amp;vpa=10&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33_2#f4dbc5b08.choices?pid=73c54549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A.位置优越</a:t>
            </a:r>
            <a:r>
              <a:rPr lang="en-US" altLang="zh-CN" sz="2000" b="0" i="0">
                <a:solidFill>
                  <a:srgbClr val="000000"/>
                </a:solidFill>
                <a:latin typeface="微软雅黑" pitchFamily="34" charset="0"/>
                <a:ea typeface="微软雅黑" pitchFamily="34" charset="-122"/>
                <a:cs typeface="微软雅黑" pitchFamily="34" charset="-120"/>
              </a:rPr>
              <a:t>，便于稀土出口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.拥有丰富的稀土资源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.经济发达</a:t>
            </a:r>
            <a:r>
              <a:rPr lang="en-US" altLang="zh-CN" sz="2000" b="0" i="0">
                <a:solidFill>
                  <a:srgbClr val="000000"/>
                </a:solidFill>
                <a:latin typeface="微软雅黑" pitchFamily="34" charset="0"/>
                <a:ea typeface="微软雅黑" pitchFamily="34" charset="-122"/>
                <a:cs typeface="微软雅黑" pitchFamily="34" charset="-120"/>
              </a:rPr>
              <a:t>，开采技术先进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.当地市场需求量大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AS.35_1#f4dbc5b08?vop=1&amp;pid=73c54549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本题考查资源的开发条件。格陵兰岛虽然地理位置独特，但其周边海域气候寒冷，</a:t>
            </a:r>
            <a:r>
              <a:rPr lang="en-US" altLang="zh-CN" sz="2000" b="0" i="0" spc="-50">
                <a:solidFill>
                  <a:srgbClr val="000000"/>
                </a:solidFill>
                <a:latin typeface="微软雅黑" pitchFamily="34" charset="0"/>
                <a:ea typeface="微软雅黑" pitchFamily="34" charset="-122"/>
                <a:cs typeface="微软雅黑" pitchFamily="34" charset="-120"/>
              </a:rPr>
              <a:t>冰川广布，</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港口建设难度大</a:t>
            </a:r>
            <a:r>
              <a:rPr lang="en-US" altLang="zh-CN" sz="2000" b="0" i="0" spc="-50" dirty="0">
                <a:solidFill>
                  <a:srgbClr val="000000"/>
                </a:solidFill>
                <a:latin typeface="微软雅黑" pitchFamily="34" charset="0"/>
                <a:ea typeface="微软雅黑" pitchFamily="34" charset="-122"/>
                <a:cs typeface="微软雅黑" pitchFamily="34" charset="-120"/>
              </a:rPr>
              <a:t>，交通基础设施相对落后，不利于稀土出口，A错误</a:t>
            </a:r>
            <a:r>
              <a:rPr lang="en-US" altLang="zh-CN" sz="2000" b="0" i="0" spc="-50">
                <a:solidFill>
                  <a:srgbClr val="000000"/>
                </a:solidFill>
                <a:latin typeface="微软雅黑" pitchFamily="34" charset="0"/>
                <a:ea typeface="微软雅黑" pitchFamily="34" charset="-122"/>
                <a:cs typeface="微软雅黑" pitchFamily="34" charset="-120"/>
              </a:rPr>
              <a:t>。随着全球能源转型和高新技</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术产业的发展</a:t>
            </a:r>
            <a:r>
              <a:rPr lang="en-US" altLang="zh-CN" sz="2000" b="0" i="0" spc="-50" dirty="0">
                <a:solidFill>
                  <a:srgbClr val="000000"/>
                </a:solidFill>
                <a:latin typeface="微软雅黑" pitchFamily="34" charset="0"/>
                <a:ea typeface="微软雅黑" pitchFamily="34" charset="-122"/>
                <a:cs typeface="微软雅黑" pitchFamily="34" charset="-120"/>
              </a:rPr>
              <a:t>，稀土需求量持续上升。格陵兰岛拥有丰富的稀土资源</a:t>
            </a:r>
            <a:r>
              <a:rPr lang="en-US" altLang="zh-CN" sz="2000" b="0" i="0" spc="-50">
                <a:solidFill>
                  <a:srgbClr val="000000"/>
                </a:solidFill>
                <a:latin typeface="微软雅黑" pitchFamily="34" charset="0"/>
                <a:ea typeface="微软雅黑" pitchFamily="34" charset="-122"/>
                <a:cs typeface="微软雅黑" pitchFamily="34" charset="-120"/>
              </a:rPr>
              <a:t>，这是其在未来稀土供应中具</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有较大潜力的关键因素</a:t>
            </a:r>
            <a:r>
              <a:rPr lang="en-US" altLang="zh-CN" sz="2000" b="0" i="0" spc="-50" dirty="0">
                <a:solidFill>
                  <a:srgbClr val="000000"/>
                </a:solidFill>
                <a:latin typeface="微软雅黑" pitchFamily="34" charset="0"/>
                <a:ea typeface="微软雅黑" pitchFamily="34" charset="-122"/>
                <a:cs typeface="微软雅黑" pitchFamily="34" charset="-120"/>
              </a:rPr>
              <a:t>。丰富的资源储备意味着在未来有足够的稀土可供应</a:t>
            </a:r>
            <a:r>
              <a:rPr lang="en-US" altLang="zh-CN" sz="2000" b="0" i="0" spc="-50">
                <a:solidFill>
                  <a:srgbClr val="000000"/>
                </a:solidFill>
                <a:latin typeface="微软雅黑" pitchFamily="34" charset="0"/>
                <a:ea typeface="微软雅黑" pitchFamily="34" charset="-122"/>
                <a:cs typeface="微软雅黑" pitchFamily="34" charset="-120"/>
              </a:rPr>
              <a:t>，能够满足全球市场对</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稀土不断增长的需求</a:t>
            </a:r>
            <a:r>
              <a:rPr lang="en-US" altLang="zh-CN" sz="2000" b="0" i="0" spc="-50" dirty="0">
                <a:solidFill>
                  <a:srgbClr val="000000"/>
                </a:solidFill>
                <a:latin typeface="微软雅黑" pitchFamily="34" charset="0"/>
                <a:ea typeface="微软雅黑" pitchFamily="34" charset="-122"/>
                <a:cs typeface="微软雅黑" pitchFamily="34" charset="-120"/>
              </a:rPr>
              <a:t>，B正确。格陵兰岛经济相对落后，工业基础薄弱，开采技术并不先进，C</a:t>
            </a:r>
            <a:r>
              <a:rPr lang="en-US" altLang="zh-CN" sz="2000" b="0" i="0" spc="-5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格陵兰岛人口稀少</a:t>
            </a:r>
            <a:r>
              <a:rPr lang="en-US" altLang="zh-CN" sz="2000" b="0" i="0" spc="-50" dirty="0">
                <a:solidFill>
                  <a:srgbClr val="000000"/>
                </a:solidFill>
                <a:latin typeface="微软雅黑" pitchFamily="34" charset="0"/>
                <a:ea typeface="微软雅黑" pitchFamily="34" charset="-122"/>
                <a:cs typeface="微软雅黑" pitchFamily="34" charset="-120"/>
              </a:rPr>
              <a:t>，经济发展水平较低，对稀土的市场需求量非常有限，D错误。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AS.35_2#f4dbc5b08?vop=1&amp;pid=73c545490&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解答此题的关键是抓住稀土供应潜力的核心逻辑</a:t>
            </a:r>
            <a:r>
              <a:rPr lang="en-US" altLang="zh-CN" sz="2000" b="0" i="0">
                <a:solidFill>
                  <a:srgbClr val="000000"/>
                </a:solidFill>
                <a:latin typeface="微软雅黑" pitchFamily="34" charset="0"/>
                <a:ea typeface="微软雅黑" pitchFamily="34" charset="-122"/>
                <a:cs typeface="微软雅黑" pitchFamily="34" charset="-120"/>
              </a:rPr>
              <a:t>——供应潜力的基础是资源本身的储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。稀土资源丰富是供应潜力的根本保障，可快速锁定答案B项。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09A77-739B-FD85-4B67-6D957C3222E8}"/>
            </a:ext>
          </a:extLst>
        </p:cNvPr>
        <p:cNvGrpSpPr/>
        <p:nvPr/>
      </p:nvGrpSpPr>
      <p:grpSpPr>
        <a:xfrm>
          <a:off x="0" y="0"/>
          <a:ext cx="0" cy="0"/>
          <a:chOff x="0" y="0"/>
          <a:chExt cx="0" cy="0"/>
        </a:xfrm>
      </p:grpSpPr>
    </p:spTree>
    <p:extLst>
      <p:ext uri="{BB962C8B-B14F-4D97-AF65-F5344CB8AC3E}">
        <p14:creationId xmlns:p14="http://schemas.microsoft.com/office/powerpoint/2010/main" val="3977146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36_1#ea6ce5d63?pid=73c54549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5.全球稀土供应呈现多元化趋势，</a:t>
            </a:r>
            <a:r>
              <a:rPr lang="en-US" altLang="zh-CN" sz="2000" b="0" i="0">
                <a:solidFill>
                  <a:srgbClr val="000000"/>
                </a:solidFill>
                <a:latin typeface="微软雅黑" pitchFamily="34" charset="0"/>
                <a:ea typeface="微软雅黑" pitchFamily="34" charset="-122"/>
                <a:cs typeface="微软雅黑" pitchFamily="34" charset="-120"/>
              </a:rPr>
              <a:t>对中国的影响是(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7_1#ea6ce5d63.bracket?pid=73c545490&amp;color=0,0,0&amp;vpa=11&amp;vtp=1"/>
          <p:cNvSpPr/>
          <p:nvPr/>
        </p:nvSpPr>
        <p:spPr>
          <a:xfrm>
            <a:off x="646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36_2#ea6ce5d63.choices?pid=73c54549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.在国际稀土市场上的地位提升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.稀土出口量大幅增加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C.促进稀土产业技术升级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.对稀土资源的需求减少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95778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AS.38_1#ea6ce5d63?vop=1&amp;pid=73c545490&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本题考查自然资源开发的影响。全球稀土供应呈现多元化趋势</a:t>
            </a:r>
            <a:r>
              <a:rPr lang="en-US" altLang="zh-CN" sz="2000" b="0" i="0">
                <a:solidFill>
                  <a:srgbClr val="000000"/>
                </a:solidFill>
                <a:latin typeface="微软雅黑" pitchFamily="34" charset="0"/>
                <a:ea typeface="微软雅黑" pitchFamily="34" charset="-122"/>
                <a:cs typeface="微软雅黑" pitchFamily="34" charset="-120"/>
              </a:rPr>
              <a:t>，意味着其他国家和地区也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在增加稀土供应</a:t>
            </a:r>
            <a:r>
              <a:rPr lang="en-US" altLang="zh-CN" sz="2000" b="0" i="0" dirty="0">
                <a:solidFill>
                  <a:srgbClr val="000000"/>
                </a:solidFill>
                <a:latin typeface="微软雅黑" pitchFamily="34" charset="0"/>
                <a:ea typeface="微软雅黑" pitchFamily="34" charset="-122"/>
                <a:cs typeface="微软雅黑" pitchFamily="34" charset="-120"/>
              </a:rPr>
              <a:t>，可能使中国在国际稀土市场上的主导地位受到挑战，A错误</a:t>
            </a:r>
            <a:r>
              <a:rPr lang="en-US" altLang="zh-CN" sz="2000" b="0" i="0">
                <a:solidFill>
                  <a:srgbClr val="000000"/>
                </a:solidFill>
                <a:latin typeface="微软雅黑" pitchFamily="34" charset="0"/>
                <a:ea typeface="微软雅黑" pitchFamily="34" charset="-122"/>
                <a:cs typeface="微软雅黑" pitchFamily="34" charset="-120"/>
              </a:rPr>
              <a:t>；全球稀土供应多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元化</a:t>
            </a:r>
            <a:r>
              <a:rPr lang="en-US" altLang="zh-CN" sz="2000" b="0" i="0" dirty="0">
                <a:solidFill>
                  <a:srgbClr val="000000"/>
                </a:solidFill>
                <a:latin typeface="微软雅黑" pitchFamily="34" charset="0"/>
                <a:ea typeface="微软雅黑" pitchFamily="34" charset="-122"/>
                <a:cs typeface="微软雅黑" pitchFamily="34" charset="-120"/>
              </a:rPr>
              <a:t>，其他国家的稀土供应增加，会使国际稀土市场的竞争加剧</a:t>
            </a:r>
            <a:r>
              <a:rPr lang="en-US" altLang="zh-CN" sz="2000" b="0" i="0">
                <a:solidFill>
                  <a:srgbClr val="000000"/>
                </a:solidFill>
                <a:latin typeface="微软雅黑" pitchFamily="34" charset="0"/>
                <a:ea typeface="微软雅黑" pitchFamily="34" charset="-122"/>
                <a:cs typeface="微软雅黑" pitchFamily="34" charset="-120"/>
              </a:rPr>
              <a:t>，我国为了维持稀土市场的稳定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和可持续发展</a:t>
            </a:r>
            <a:r>
              <a:rPr lang="en-US" altLang="zh-CN" sz="2000" b="0" i="0" dirty="0">
                <a:solidFill>
                  <a:srgbClr val="000000"/>
                </a:solidFill>
                <a:latin typeface="微软雅黑" pitchFamily="34" charset="0"/>
                <a:ea typeface="微软雅黑" pitchFamily="34" charset="-122"/>
                <a:cs typeface="微软雅黑" pitchFamily="34" charset="-120"/>
              </a:rPr>
              <a:t>，会更加注重稀土资源的合理开发和利用，控制稀土出口量，B错误</a:t>
            </a:r>
            <a:r>
              <a:rPr lang="en-US" altLang="zh-CN" sz="2000" b="0" i="0">
                <a:solidFill>
                  <a:srgbClr val="000000"/>
                </a:solidFill>
                <a:latin typeface="微软雅黑" pitchFamily="34" charset="0"/>
                <a:ea typeface="微软雅黑" pitchFamily="34" charset="-122"/>
                <a:cs typeface="微软雅黑" pitchFamily="34" charset="-120"/>
              </a:rPr>
              <a:t>；面对其他国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家的竞争</a:t>
            </a:r>
            <a:r>
              <a:rPr lang="en-US" altLang="zh-CN" sz="2000" b="0" i="0" dirty="0">
                <a:solidFill>
                  <a:srgbClr val="000000"/>
                </a:solidFill>
                <a:latin typeface="微软雅黑" pitchFamily="34" charset="0"/>
                <a:ea typeface="微软雅黑" pitchFamily="34" charset="-122"/>
                <a:cs typeface="微软雅黑" pitchFamily="34" charset="-120"/>
              </a:rPr>
              <a:t>，我国会加大对稀土产业技术研发的投入，提高稀土开采、加工和利用的技术水平</a:t>
            </a:r>
            <a:r>
              <a:rPr lang="en-US" altLang="zh-CN" sz="2000" b="0" i="0">
                <a:solidFill>
                  <a:srgbClr val="000000"/>
                </a:solidFill>
                <a:latin typeface="微软雅黑" pitchFamily="34" charset="0"/>
                <a:ea typeface="微软雅黑" pitchFamily="34" charset="-122"/>
                <a:cs typeface="微软雅黑" pitchFamily="34" charset="-120"/>
              </a:rPr>
              <a:t>，推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动稀土产业向高端化</a:t>
            </a:r>
            <a:r>
              <a:rPr lang="en-US" altLang="zh-CN" sz="2000" b="0" i="0" dirty="0">
                <a:solidFill>
                  <a:srgbClr val="000000"/>
                </a:solidFill>
                <a:latin typeface="微软雅黑" pitchFamily="34" charset="0"/>
                <a:ea typeface="微软雅黑" pitchFamily="34" charset="-122"/>
                <a:cs typeface="微软雅黑" pitchFamily="34" charset="-120"/>
              </a:rPr>
              <a:t>、智能化方向发展，实现稀土产业技术升级，C正确</a:t>
            </a:r>
            <a:r>
              <a:rPr lang="en-US" altLang="zh-CN" sz="2000" b="0" i="0">
                <a:solidFill>
                  <a:srgbClr val="000000"/>
                </a:solidFill>
                <a:latin typeface="微软雅黑" pitchFamily="34" charset="0"/>
                <a:ea typeface="微软雅黑" pitchFamily="34" charset="-122"/>
                <a:cs typeface="微软雅黑" pitchFamily="34" charset="-120"/>
              </a:rPr>
              <a:t>；随着我国高新技术产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业的快速发展</a:t>
            </a:r>
            <a:r>
              <a:rPr lang="en-US" altLang="zh-CN" sz="2000" b="0" i="0" dirty="0">
                <a:solidFill>
                  <a:srgbClr val="000000"/>
                </a:solidFill>
                <a:latin typeface="微软雅黑" pitchFamily="34" charset="0"/>
                <a:ea typeface="微软雅黑" pitchFamily="34" charset="-122"/>
                <a:cs typeface="微软雅黑" pitchFamily="34" charset="-120"/>
              </a:rPr>
              <a:t>，新能源汽车、风力发电、电子信息等领域对稀土的需求会持续增加，D错误。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AS.38_2#ea6ce5d63?vop=1&amp;pid=73c545490&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解答本题的关键是明确全球稀土供应多元化主要影响的是稀土的供应格局</a:t>
            </a:r>
            <a:r>
              <a:rPr lang="en-US" altLang="zh-CN" sz="2000" b="0" i="0">
                <a:solidFill>
                  <a:srgbClr val="000000"/>
                </a:solidFill>
                <a:latin typeface="微软雅黑" pitchFamily="34" charset="0"/>
                <a:ea typeface="微软雅黑" pitchFamily="34" charset="-122"/>
                <a:cs typeface="微软雅黑" pitchFamily="34" charset="-120"/>
              </a:rPr>
              <a:t>，而稀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土资源的需求主要取决于全球高新技术产业的发展和能源转型的需要。全球稀土供应多元化会增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加市场竞争</a:t>
            </a:r>
            <a:r>
              <a:rPr lang="en-US" altLang="zh-CN" sz="2000" b="0" i="0" dirty="0">
                <a:solidFill>
                  <a:srgbClr val="000000"/>
                </a:solidFill>
                <a:latin typeface="微软雅黑" pitchFamily="34" charset="0"/>
                <a:ea typeface="微软雅黑" pitchFamily="34" charset="-122"/>
                <a:cs typeface="微软雅黑" pitchFamily="34" charset="-120"/>
              </a:rPr>
              <a:t>，迫使中国稀土产业提高技术水平和产品质量，以保持竞争力</a:t>
            </a:r>
            <a:r>
              <a:rPr lang="en-US" altLang="zh-CN" sz="2000" b="0" i="0">
                <a:solidFill>
                  <a:srgbClr val="000000"/>
                </a:solidFill>
                <a:latin typeface="微软雅黑" pitchFamily="34" charset="0"/>
                <a:ea typeface="微软雅黑" pitchFamily="34" charset="-122"/>
                <a:cs typeface="微软雅黑" pitchFamily="34" charset="-120"/>
              </a:rPr>
              <a:t>，因此会促进我国稀土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产业的技术升级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ADEDCF-04EA-E510-FD2B-DFE6032CC5B0}"/>
            </a:ext>
          </a:extLst>
        </p:cNvPr>
        <p:cNvGrpSpPr/>
        <p:nvPr/>
      </p:nvGrpSpPr>
      <p:grpSpPr>
        <a:xfrm>
          <a:off x="0" y="0"/>
          <a:ext cx="0" cy="0"/>
          <a:chOff x="0" y="0"/>
          <a:chExt cx="0" cy="0"/>
        </a:xfrm>
      </p:grpSpPr>
    </p:spTree>
    <p:extLst>
      <p:ext uri="{BB962C8B-B14F-4D97-AF65-F5344CB8AC3E}">
        <p14:creationId xmlns:p14="http://schemas.microsoft.com/office/powerpoint/2010/main" val="4200915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39_1#d983b1d3e?pid=fc97893b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[广东深圳大学附属中学2025高二月考]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氢能清洁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用途广泛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制取方法有多种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其中利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用可再生能源发电来电解水制取的氢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因全程没有碳排放被称为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绿氢</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下图为我国可构建的两</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经济带分布图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39_2#d983b1d3e?pid=fc97893b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43400" y="2406846"/>
            <a:ext cx="3502152"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40_1#874c84427?pid=d983b1d3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6.与太阳能相比，</a:t>
            </a:r>
            <a:r>
              <a:rPr lang="en-US" altLang="zh-CN" sz="2000" b="0" i="0">
                <a:solidFill>
                  <a:srgbClr val="000000"/>
                </a:solidFill>
                <a:latin typeface="微软雅黑" pitchFamily="34" charset="0"/>
                <a:ea typeface="微软雅黑" pitchFamily="34" charset="-122"/>
                <a:cs typeface="微软雅黑" pitchFamily="34" charset="-120"/>
              </a:rPr>
              <a:t>氢能的优势为(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40_2#874c84427.choices?pid=d983b1d3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.可再生性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.获取方便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C.零碳排放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.供能稳定</a:t>
            </a:r>
            <a:endParaRPr lang="en-US" altLang="zh-CN" sz="2000" dirty="0"/>
          </a:p>
        </p:txBody>
      </p:sp>
      <p:sp>
        <p:nvSpPr>
          <p:cNvPr id="4" name="QC_7_AN.41_1#874c84427.bracket?pid=d983b1d3e&amp;color=0,0,0&amp;vpa=12&amp;vtp=1"/>
          <p:cNvSpPr/>
          <p:nvPr/>
        </p:nvSpPr>
        <p:spPr>
          <a:xfrm>
            <a:off x="442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AS.42_1#874c84427?vop=1&amp;pid=d983b1d3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本题考查资源开发利用。太阳能有可再生性</a:t>
            </a:r>
            <a:r>
              <a:rPr lang="en-US" altLang="zh-CN" sz="2000" b="0" i="0">
                <a:solidFill>
                  <a:srgbClr val="000000"/>
                </a:solidFill>
                <a:latin typeface="微软雅黑" pitchFamily="34" charset="0"/>
                <a:ea typeface="微软雅黑" pitchFamily="34" charset="-122"/>
                <a:cs typeface="微软雅黑" pitchFamily="34" charset="-120"/>
              </a:rPr>
              <a:t>，利用可再生能源发电来电解水制取的氢也属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于可再生能源</a:t>
            </a:r>
            <a:r>
              <a:rPr lang="en-US" altLang="zh-CN" sz="2000" b="0" i="0" dirty="0">
                <a:solidFill>
                  <a:srgbClr val="000000"/>
                </a:solidFill>
                <a:latin typeface="微软雅黑" pitchFamily="34" charset="0"/>
                <a:ea typeface="微软雅黑" pitchFamily="34" charset="-122"/>
                <a:cs typeface="微软雅黑" pitchFamily="34" charset="-120"/>
              </a:rPr>
              <a:t>，A错误；与利用可再生能源发电来电解水制取氢相比，太阳能的获取更方便，</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；太阳能的利用过程也可实现零碳排放，C错误；太阳能受天气等多种因素影响，不稳定</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氢能更稳定</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CEECF-4A61-BC75-3562-8D8003699AEB}"/>
            </a:ext>
          </a:extLst>
        </p:cNvPr>
        <p:cNvGrpSpPr/>
        <p:nvPr/>
      </p:nvGrpSpPr>
      <p:grpSpPr>
        <a:xfrm>
          <a:off x="0" y="0"/>
          <a:ext cx="0" cy="0"/>
          <a:chOff x="0" y="0"/>
          <a:chExt cx="0" cy="0"/>
        </a:xfrm>
      </p:grpSpPr>
    </p:spTree>
    <p:extLst>
      <p:ext uri="{BB962C8B-B14F-4D97-AF65-F5344CB8AC3E}">
        <p14:creationId xmlns:p14="http://schemas.microsoft.com/office/powerpoint/2010/main" val="1334856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43_1#9f4749c29?pid=d983b1d3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7.两大“绿氢”经济带所跨省级行政区发展“绿氢”</a:t>
            </a:r>
            <a:r>
              <a:rPr lang="en-US" altLang="zh-CN" sz="2000" b="0" i="0">
                <a:solidFill>
                  <a:srgbClr val="000000"/>
                </a:solidFill>
                <a:latin typeface="微软雅黑" pitchFamily="34" charset="0"/>
                <a:ea typeface="微软雅黑" pitchFamily="34" charset="-122"/>
                <a:cs typeface="微软雅黑" pitchFamily="34" charset="-120"/>
              </a:rPr>
              <a:t>产业的共同区位优势是(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4_1#9f4749c29.bracket?pid=d983b1d3e&amp;color=0,0,0&amp;vpa=13&amp;vtp=1"/>
          <p:cNvSpPr/>
          <p:nvPr/>
        </p:nvSpPr>
        <p:spPr>
          <a:xfrm>
            <a:off x="926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43_2#9f4749c29.choices?pid=d983b1d3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610957" algn="l"/>
                <a:tab pos="8410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.水资源丰富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B.可再生能源丰富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C.能源需求量大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.劳动力丰富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AS.45_1#9f4749c29?vop=1&amp;pid=d983b1d3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本题考查资源开发利用的条件。由材料可知，“绿氢</a:t>
            </a:r>
            <a:r>
              <a:rPr lang="en-US" altLang="zh-CN" sz="2000" b="0" i="0">
                <a:solidFill>
                  <a:srgbClr val="000000"/>
                </a:solidFill>
                <a:latin typeface="微软雅黑" pitchFamily="34" charset="0"/>
                <a:ea typeface="微软雅黑" pitchFamily="34" charset="-122"/>
                <a:cs typeface="微软雅黑" pitchFamily="34" charset="-120"/>
              </a:rPr>
              <a:t>”需要利用可再生能源发电来电解水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制取</a:t>
            </a:r>
            <a:r>
              <a:rPr lang="en-US" altLang="zh-CN" sz="2000" b="0" i="0" dirty="0">
                <a:solidFill>
                  <a:srgbClr val="000000"/>
                </a:solidFill>
                <a:latin typeface="微软雅黑" pitchFamily="34" charset="0"/>
                <a:ea typeface="微软雅黑" pitchFamily="34" charset="-122"/>
                <a:cs typeface="微软雅黑" pitchFamily="34" charset="-120"/>
              </a:rPr>
              <a:t>。而图中的两大“绿氢”经济带地跨我国西北地区及沿海地区，风能</a:t>
            </a:r>
            <a:r>
              <a:rPr lang="en-US" altLang="zh-CN" sz="2000" b="0" i="0">
                <a:solidFill>
                  <a:srgbClr val="000000"/>
                </a:solidFill>
                <a:latin typeface="微软雅黑" pitchFamily="34" charset="0"/>
                <a:ea typeface="微软雅黑" pitchFamily="34" charset="-122"/>
                <a:cs typeface="微软雅黑" pitchFamily="34" charset="-120"/>
              </a:rPr>
              <a:t>、太阳能等可再生能源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丰富</a:t>
            </a:r>
            <a:r>
              <a:rPr lang="en-US" altLang="zh-CN" sz="2000" b="0" i="0" dirty="0">
                <a:solidFill>
                  <a:srgbClr val="000000"/>
                </a:solidFill>
                <a:latin typeface="微软雅黑" pitchFamily="34" charset="0"/>
                <a:ea typeface="微软雅黑" pitchFamily="34" charset="-122"/>
                <a:cs typeface="微软雅黑" pitchFamily="34" charset="-120"/>
              </a:rPr>
              <a:t>，B正确；西北地区水资源不丰富，A错误；西北地区能源需求量相对少，C错误</a:t>
            </a:r>
            <a:r>
              <a:rPr lang="en-US" altLang="zh-CN" sz="2000" b="0" i="0">
                <a:solidFill>
                  <a:srgbClr val="000000"/>
                </a:solidFill>
                <a:latin typeface="微软雅黑" pitchFamily="34" charset="0"/>
                <a:ea typeface="微软雅黑" pitchFamily="34" charset="-122"/>
                <a:cs typeface="微软雅黑" pitchFamily="34" charset="-120"/>
              </a:rPr>
              <a:t>；西北地区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劳动力相对欠丰富</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DEF0C-4601-BDA6-1D82-92486DD94827}"/>
            </a:ext>
          </a:extLst>
        </p:cNvPr>
        <p:cNvGrpSpPr/>
        <p:nvPr/>
      </p:nvGrpSpPr>
      <p:grpSpPr>
        <a:xfrm>
          <a:off x="0" y="0"/>
          <a:ext cx="0" cy="0"/>
          <a:chOff x="0" y="0"/>
          <a:chExt cx="0" cy="0"/>
        </a:xfrm>
      </p:grpSpPr>
    </p:spTree>
    <p:extLst>
      <p:ext uri="{BB962C8B-B14F-4D97-AF65-F5344CB8AC3E}">
        <p14:creationId xmlns:p14="http://schemas.microsoft.com/office/powerpoint/2010/main" val="1195111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6_BD.1_1#7d2b2ad01?pid=59eba0b37&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[陕西咸阳2025高二月考]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6_BD.1_2#7d2b2ad01?pid=59eba0b3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9704" y="1511496"/>
            <a:ext cx="3209544"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2_1#760bc7dac?pid=7d2b2ad01&amp;color=0,0,0&amp;vtp=1&amp;bt=1&amp;bbb=1">
            <a:extLst>
              <a:ext uri="{FF2B5EF4-FFF2-40B4-BE49-F238E27FC236}">
                <a16:creationId xmlns:a16="http://schemas.microsoft.com/office/drawing/2014/main" id="{A92208B5-365E-82B7-7686-8C3FCDD81BB4}"/>
              </a:ext>
            </a:extLst>
          </p:cNvPr>
          <p:cNvSpPr/>
          <p:nvPr/>
        </p:nvSpPr>
        <p:spPr>
          <a:xfrm>
            <a:off x="722376" y="37720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图中符合自然资源概念的图例是(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3_1#760bc7dac.bracket?pid=7d2b2ad01&amp;color=0,0,0&amp;vpa=1&amp;vtp=1">
            <a:extLst>
              <a:ext uri="{FF2B5EF4-FFF2-40B4-BE49-F238E27FC236}">
                <a16:creationId xmlns:a16="http://schemas.microsoft.com/office/drawing/2014/main" id="{1F38E74A-5525-2CE0-957E-7FAB0B19C1A1}"/>
              </a:ext>
            </a:extLst>
          </p:cNvPr>
          <p:cNvSpPr/>
          <p:nvPr/>
        </p:nvSpPr>
        <p:spPr>
          <a:xfrm>
            <a:off x="4689539" y="377209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7_BD.2_2#760bc7dac.choices?pid=7d2b2ad01&amp;color=0,0,0&amp;vtp=1&amp;bbb=1">
            <a:extLst>
              <a:ext uri="{FF2B5EF4-FFF2-40B4-BE49-F238E27FC236}">
                <a16:creationId xmlns:a16="http://schemas.microsoft.com/office/drawing/2014/main" id="{C76D885B-21C4-B32C-FDDF-53C194B9A3FF}"/>
              </a:ext>
            </a:extLst>
          </p:cNvPr>
          <p:cNvSpPr/>
          <p:nvPr/>
        </p:nvSpPr>
        <p:spPr>
          <a:xfrm>
            <a:off x="722376" y="4224598"/>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BD.46_1#153c9a39f?pid=d983b1d3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8.甲地是我国目前煤电重要输出地，发展“绿氢”</a:t>
            </a:r>
            <a:r>
              <a:rPr lang="en-US" altLang="zh-CN" sz="2000" b="0" i="0">
                <a:solidFill>
                  <a:srgbClr val="000000"/>
                </a:solidFill>
                <a:latin typeface="微软雅黑" pitchFamily="34" charset="0"/>
                <a:ea typeface="微软雅黑" pitchFamily="34" charset="-122"/>
                <a:cs typeface="微软雅黑" pitchFamily="34" charset="-120"/>
              </a:rPr>
              <a:t>产业主要是为了(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7_1#153c9a39f.bracket?pid=d983b1d3e&amp;color=0,0,0&amp;vpa=14&amp;vtp=1"/>
          <p:cNvSpPr/>
          <p:nvPr/>
        </p:nvSpPr>
        <p:spPr>
          <a:xfrm>
            <a:off x="823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6_2#153c9a39f.choices?pid=d983b1d3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.实现能源替代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B.缓解就业压力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C.完善基础设施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.促进产业转型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AS.48_1#153c9a39f?vop=1&amp;pid=d983b1d3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本题考查自然资源开发目的。甲地是我国目前煤电重要输出地，</a:t>
            </a:r>
            <a:r>
              <a:rPr lang="en-US" altLang="zh-CN" sz="2000" b="0" i="0">
                <a:solidFill>
                  <a:srgbClr val="000000"/>
                </a:solidFill>
                <a:latin typeface="微软雅黑" pitchFamily="34" charset="0"/>
                <a:ea typeface="微软雅黑" pitchFamily="34" charset="-122"/>
                <a:cs typeface="微软雅黑" pitchFamily="34" charset="-120"/>
              </a:rPr>
              <a:t>以传统的重工业为主，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绿氢”属于新兴产业，发展“绿氢”产业有利于促进甲地产业转型升级，D正确；发展“</a:t>
            </a:r>
            <a:r>
              <a:rPr lang="en-US" altLang="zh-CN" sz="2000" b="0" i="0">
                <a:solidFill>
                  <a:srgbClr val="000000"/>
                </a:solidFill>
                <a:latin typeface="微软雅黑" pitchFamily="34" charset="0"/>
                <a:ea typeface="微软雅黑" pitchFamily="34" charset="-122"/>
                <a:cs typeface="微软雅黑" pitchFamily="34" charset="-120"/>
              </a:rPr>
              <a:t>绿氢”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产业不可能完全实现能源替代</a:t>
            </a:r>
            <a:r>
              <a:rPr lang="en-US" altLang="zh-CN" sz="2000" b="0" i="0" dirty="0">
                <a:solidFill>
                  <a:srgbClr val="000000"/>
                </a:solidFill>
                <a:latin typeface="微软雅黑" pitchFamily="34" charset="0"/>
                <a:ea typeface="微软雅黑" pitchFamily="34" charset="-122"/>
                <a:cs typeface="微软雅黑" pitchFamily="34" charset="-120"/>
              </a:rPr>
              <a:t>，且主要目的也不是缓解就业压力和完善基础设施，A、B、C错误。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D1914-9AFF-E309-9322-23C7365B1EAB}"/>
            </a:ext>
          </a:extLst>
        </p:cNvPr>
        <p:cNvGrpSpPr/>
        <p:nvPr/>
      </p:nvGrpSpPr>
      <p:grpSpPr>
        <a:xfrm>
          <a:off x="0" y="0"/>
          <a:ext cx="0" cy="0"/>
          <a:chOff x="0" y="0"/>
          <a:chExt cx="0" cy="0"/>
        </a:xfrm>
      </p:grpSpPr>
    </p:spTree>
    <p:extLst>
      <p:ext uri="{BB962C8B-B14F-4D97-AF65-F5344CB8AC3E}">
        <p14:creationId xmlns:p14="http://schemas.microsoft.com/office/powerpoint/2010/main" val="1216305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49_1#327d91753?pid=fc97893b4&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[江西赣州多校联盟2025联考]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目前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金属镓的消费领域包括半导体和光电材料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太阳能电池等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前沿产业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随着金属镓下游应用行业的快速发展和镓矿资源的不断开采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未来世界金属镓的稀缺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性将日益突显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下图示意镓矿资源的稀缺效应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开发成本</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是指从镓矿开采到加工成金属镓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所需的投入</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9_2#327d91753?pid=fc97893b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22776" y="2864046"/>
            <a:ext cx="4352544"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50_1#237441c1b?pid=327d91753&amp;color=0,0,0&amp;vtp=1&amp;bt=1&amp;bbb=1">
            <a:extLst>
              <a:ext uri="{FF2B5EF4-FFF2-40B4-BE49-F238E27FC236}">
                <a16:creationId xmlns:a16="http://schemas.microsoft.com/office/drawing/2014/main" id="{706DA434-6A40-51BF-C4EE-7D44C1E4195A}"/>
              </a:ext>
            </a:extLst>
          </p:cNvPr>
          <p:cNvSpPr/>
          <p:nvPr/>
        </p:nvSpPr>
        <p:spPr>
          <a:xfrm>
            <a:off x="722376" y="47309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9.镓矿资源稀缺导致其开发成本提高，</a:t>
            </a:r>
            <a:r>
              <a:rPr lang="en-US" altLang="zh-CN" sz="2000" b="0" i="0">
                <a:solidFill>
                  <a:srgbClr val="000000"/>
                </a:solidFill>
                <a:latin typeface="微软雅黑" pitchFamily="34" charset="0"/>
                <a:ea typeface="微软雅黑" pitchFamily="34" charset="-122"/>
                <a:cs typeface="微软雅黑" pitchFamily="34" charset="-120"/>
              </a:rPr>
              <a:t>是因为现存资源(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51_1#237441c1b.bracket?pid=327d91753&amp;color=0,0,0&amp;vpa=15&amp;vtp=1">
            <a:extLst>
              <a:ext uri="{FF2B5EF4-FFF2-40B4-BE49-F238E27FC236}">
                <a16:creationId xmlns:a16="http://schemas.microsoft.com/office/drawing/2014/main" id="{69765BD0-8C17-639C-035E-4983941B00F7}"/>
              </a:ext>
            </a:extLst>
          </p:cNvPr>
          <p:cNvSpPr/>
          <p:nvPr/>
        </p:nvSpPr>
        <p:spPr>
          <a:xfrm>
            <a:off x="6975539" y="47309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7_BD.50_2#237441c1b.choices?pid=327d91753&amp;color=0,0,0&amp;vtp=1&amp;bbb=1">
            <a:extLst>
              <a:ext uri="{FF2B5EF4-FFF2-40B4-BE49-F238E27FC236}">
                <a16:creationId xmlns:a16="http://schemas.microsoft.com/office/drawing/2014/main" id="{84A13D81-BAFF-0C72-86FB-6895B779D4E9}"/>
              </a:ext>
            </a:extLst>
          </p:cNvPr>
          <p:cNvSpPr/>
          <p:nvPr/>
        </p:nvSpPr>
        <p:spPr>
          <a:xfrm>
            <a:off x="722376" y="5182941"/>
            <a:ext cx="10753344" cy="405003"/>
          </a:xfrm>
          <a:prstGeom prst="rect">
            <a:avLst/>
          </a:prstGeom>
          <a:noFill/>
          <a:ln/>
        </p:spPr>
        <p:txBody>
          <a:bodyPr wrap="none" lIns="0" tIns="0" rIns="0" bIns="0" rtlCol="0" anchor="t"/>
          <a:lstStyle/>
          <a:p>
            <a:pPr latinLnBrk="1">
              <a:lnSpc>
                <a:spcPts val="3600"/>
              </a:lnSpc>
              <a:tabLst>
                <a:tab pos="2507029" algn="l"/>
                <a:tab pos="4975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.受到管控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B.品质下降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C.市场需求萎缩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.开采规模加大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7_AS.52_1#237441c1b?vop=1&amp;pid=327d91753&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本题考查自然资源的数量特征。</a:t>
            </a:r>
            <a:endParaRPr lang="en-US" altLang="zh-CN" sz="2200" dirty="0"/>
          </a:p>
        </p:txBody>
      </p:sp>
      <p:graphicFrame>
        <p:nvGraphicFramePr>
          <p:cNvPr id="43" name="QC_7_AS.52_2#237441c1b?colgroup=34,6&amp;vop=1&amp;pid=327d91753&amp;color=0,0,0&amp;vtp=1&amp;bbb=1&amp;hb=1"/>
          <p:cNvGraphicFramePr>
            <a:graphicFrameLocks noGrp="1"/>
          </p:cNvGraphicFramePr>
          <p:nvPr>
            <p:extLst>
              <p:ext uri="{D42A27DB-BD31-4B8C-83A1-F6EECF244321}">
                <p14:modId xmlns:p14="http://schemas.microsoft.com/office/powerpoint/2010/main" val="4069046682"/>
              </p:ext>
            </p:extLst>
          </p:nvPr>
        </p:nvGraphicFramePr>
        <p:xfrm>
          <a:off x="722376" y="1545913"/>
          <a:ext cx="10725912" cy="2101596"/>
        </p:xfrm>
        <a:graphic>
          <a:graphicData uri="http://schemas.openxmlformats.org/drawingml/2006/table">
            <a:tbl>
              <a:tblPr/>
              <a:tblGrid>
                <a:gridCol w="8915400">
                  <a:extLst>
                    <a:ext uri="{9D8B030D-6E8A-4147-A177-3AD203B41FA5}">
                      <a16:colId xmlns:a16="http://schemas.microsoft.com/office/drawing/2014/main" val="20000"/>
                    </a:ext>
                  </a:extLst>
                </a:gridCol>
                <a:gridCol w="1810512">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镓矿资源受到管控影响开采量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不影响开发成本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镓矿资源开采前期开采品质较高的矿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随着开采规模的不断扩大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储量减少</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镓矿资源稀缺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现存资源品质下降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开发难度在增加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导致开发成本提高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金属镓消费领域广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市场需求扩大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开采规模加大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受规模效应影响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可能会降低开发成本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7_AS.52_3#237441c1b?vop=1&amp;pid=327d91753&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解答本题的关键是理解“资源稀缺”与“开发成本提高”之间的内在逻辑</a:t>
            </a:r>
            <a:r>
              <a:rPr lang="en-US" altLang="zh-CN" sz="2000" b="0" i="0">
                <a:solidFill>
                  <a:srgbClr val="000000"/>
                </a:solidFill>
                <a:latin typeface="微软雅黑" pitchFamily="34" charset="0"/>
                <a:ea typeface="微软雅黑" pitchFamily="34" charset="-122"/>
                <a:cs typeface="微软雅黑" pitchFamily="34" charset="-120"/>
              </a:rPr>
              <a:t>，即稀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缺性如何直接影响资源本身的开发难度</a:t>
            </a:r>
            <a:r>
              <a:rPr lang="en-US" altLang="zh-CN" sz="2000" b="0" i="0" dirty="0">
                <a:solidFill>
                  <a:srgbClr val="000000"/>
                </a:solidFill>
                <a:latin typeface="微软雅黑" pitchFamily="34" charset="0"/>
                <a:ea typeface="微软雅黑" pitchFamily="34" charset="-122"/>
                <a:cs typeface="微软雅黑" pitchFamily="34" charset="-120"/>
              </a:rPr>
              <a:t>。随着镓矿资源的不断开采，易开采</a:t>
            </a:r>
            <a:r>
              <a:rPr lang="en-US" altLang="zh-CN" sz="2000" b="0" i="0">
                <a:solidFill>
                  <a:srgbClr val="000000"/>
                </a:solidFill>
                <a:latin typeface="微软雅黑" pitchFamily="34" charset="0"/>
                <a:ea typeface="微软雅黑" pitchFamily="34" charset="-122"/>
                <a:cs typeface="微软雅黑" pitchFamily="34" charset="-120"/>
              </a:rPr>
              <a:t>、高品质的镓矿已被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大量消耗</a:t>
            </a:r>
            <a:r>
              <a:rPr lang="en-US" altLang="zh-CN" sz="2000" b="0" i="0" dirty="0">
                <a:solidFill>
                  <a:srgbClr val="000000"/>
                </a:solidFill>
                <a:latin typeface="微软雅黑" pitchFamily="34" charset="0"/>
                <a:ea typeface="微软雅黑" pitchFamily="34" charset="-122"/>
                <a:cs typeface="微软雅黑" pitchFamily="34" charset="-120"/>
              </a:rPr>
              <a:t>，剩余镓矿资源往往存在品质下降（如品位低）、开采条件更复杂（如埋藏深、</a:t>
            </a:r>
            <a:r>
              <a:rPr lang="en-US" altLang="zh-CN" sz="2000" b="0" i="0">
                <a:solidFill>
                  <a:srgbClr val="000000"/>
                </a:solidFill>
                <a:latin typeface="微软雅黑" pitchFamily="34" charset="0"/>
                <a:ea typeface="微软雅黑" pitchFamily="34" charset="-122"/>
                <a:cs typeface="微软雅黑" pitchFamily="34" charset="-120"/>
              </a:rPr>
              <a:t>分布散）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等问题</a:t>
            </a:r>
            <a:r>
              <a:rPr lang="en-US" altLang="zh-CN" sz="2000" b="0" i="0" dirty="0">
                <a:solidFill>
                  <a:srgbClr val="000000"/>
                </a:solidFill>
                <a:latin typeface="微软雅黑" pitchFamily="34" charset="0"/>
                <a:ea typeface="微软雅黑" pitchFamily="34" charset="-122"/>
                <a:cs typeface="微软雅黑" pitchFamily="34" charset="-120"/>
              </a:rPr>
              <a:t>，这些资源自身属性的变化会直接导致开采和加工成本上升。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97A1B-0F1B-D53E-2D73-14CC6DFCA4CF}"/>
            </a:ext>
          </a:extLst>
        </p:cNvPr>
        <p:cNvGrpSpPr/>
        <p:nvPr/>
      </p:nvGrpSpPr>
      <p:grpSpPr>
        <a:xfrm>
          <a:off x="0" y="0"/>
          <a:ext cx="0" cy="0"/>
          <a:chOff x="0" y="0"/>
          <a:chExt cx="0" cy="0"/>
        </a:xfrm>
      </p:grpSpPr>
    </p:spTree>
    <p:extLst>
      <p:ext uri="{BB962C8B-B14F-4D97-AF65-F5344CB8AC3E}">
        <p14:creationId xmlns:p14="http://schemas.microsoft.com/office/powerpoint/2010/main" val="27679955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7_BD.53_1#f35e68abe?pid=327d9175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10.图中甲、</a:t>
            </a:r>
            <a:r>
              <a:rPr lang="en-US" altLang="zh-CN" sz="2000" b="0" i="0">
                <a:solidFill>
                  <a:srgbClr val="000000"/>
                </a:solidFill>
                <a:latin typeface="微软雅黑" pitchFamily="34" charset="0"/>
                <a:ea typeface="微软雅黑" pitchFamily="34" charset="-122"/>
                <a:cs typeface="微软雅黑" pitchFamily="34" charset="-120"/>
              </a:rPr>
              <a:t>乙的含义是(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4_1#f35e68abe.bracket?pid=327d91753&amp;color=0,0,0&amp;vpa=16&amp;vtp=1"/>
          <p:cNvSpPr/>
          <p:nvPr/>
        </p:nvSpPr>
        <p:spPr>
          <a:xfrm>
            <a:off x="356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53_2#f35e68abe.choices?pid=327d9175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A.甲</a:t>
            </a:r>
            <a:r>
              <a:rPr lang="en-US" altLang="zh-CN" sz="2000" b="0" i="0">
                <a:solidFill>
                  <a:srgbClr val="000000"/>
                </a:solidFill>
                <a:latin typeface="微软雅黑" pitchFamily="34" charset="0"/>
                <a:ea typeface="微软雅黑" pitchFamily="34" charset="-122"/>
                <a:cs typeface="微软雅黑" pitchFamily="34" charset="-120"/>
              </a:rPr>
              <a:t>：寻求替代品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.乙：探明新储量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a:t>
            </a:r>
            <a:r>
              <a:rPr lang="en-US" altLang="zh-CN" sz="2000" b="0" i="0">
                <a:solidFill>
                  <a:srgbClr val="000000"/>
                </a:solidFill>
                <a:latin typeface="微软雅黑" pitchFamily="34" charset="0"/>
                <a:ea typeface="微软雅黑" pitchFamily="34" charset="-122"/>
                <a:cs typeface="微软雅黑" pitchFamily="34" charset="-120"/>
              </a:rPr>
              <a:t>：降低资源开采成本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.乙：改进资源加工流程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7_AS.55_1#f35e68abe?vop=1&amp;pid=327d9175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本题考查材料分析能力。甲、乙都是技术创新的结果，但是造成的影响不同</a:t>
            </a:r>
            <a:r>
              <a:rPr lang="en-US" altLang="zh-CN" sz="2000" b="0" i="0">
                <a:solidFill>
                  <a:srgbClr val="000000"/>
                </a:solidFill>
                <a:latin typeface="微软雅黑" pitchFamily="34" charset="0"/>
                <a:ea typeface="微软雅黑" pitchFamily="34" charset="-122"/>
                <a:cs typeface="微软雅黑" pitchFamily="34" charset="-120"/>
              </a:rPr>
              <a:t>，甲的影响是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供应增加</a:t>
            </a:r>
            <a:r>
              <a:rPr lang="en-US" altLang="zh-CN" sz="2000" b="0" i="0" dirty="0">
                <a:solidFill>
                  <a:srgbClr val="000000"/>
                </a:solidFill>
                <a:latin typeface="微软雅黑" pitchFamily="34" charset="0"/>
                <a:ea typeface="微软雅黑" pitchFamily="34" charset="-122"/>
                <a:cs typeface="微软雅黑" pitchFamily="34" charset="-120"/>
              </a:rPr>
              <a:t>，所以最可能是开采技术提升，开采成本降低或探明新储量，导致供应增加，A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正确；乙的影响是需求减少，最有可能是寻求替代品，使镓矿的需求减少</a:t>
            </a:r>
            <a:r>
              <a:rPr lang="en-US" altLang="zh-CN" sz="2000" b="0" i="0">
                <a:solidFill>
                  <a:srgbClr val="000000"/>
                </a:solidFill>
                <a:latin typeface="微软雅黑" pitchFamily="34" charset="0"/>
                <a:ea typeface="微软雅黑" pitchFamily="34" charset="-122"/>
                <a:cs typeface="微软雅黑" pitchFamily="34" charset="-120"/>
              </a:rPr>
              <a:t>,改进资源加工流程会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使资源供给量提高</a:t>
            </a:r>
            <a:r>
              <a:rPr lang="en-US" altLang="zh-CN" sz="2000" b="0" i="0" dirty="0">
                <a:solidFill>
                  <a:srgbClr val="000000"/>
                </a:solidFill>
                <a:latin typeface="微软雅黑" pitchFamily="34" charset="0"/>
                <a:ea typeface="微软雅黑" pitchFamily="34" charset="-122"/>
                <a:cs typeface="微软雅黑"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7FBCA-0EF1-65FC-A91E-27592D636F8A}"/>
            </a:ext>
          </a:extLst>
        </p:cNvPr>
        <p:cNvGrpSpPr/>
        <p:nvPr/>
      </p:nvGrpSpPr>
      <p:grpSpPr>
        <a:xfrm>
          <a:off x="0" y="0"/>
          <a:ext cx="0" cy="0"/>
          <a:chOff x="0" y="0"/>
          <a:chExt cx="0" cy="0"/>
        </a:xfrm>
      </p:grpSpPr>
    </p:spTree>
    <p:extLst>
      <p:ext uri="{BB962C8B-B14F-4D97-AF65-F5344CB8AC3E}">
        <p14:creationId xmlns:p14="http://schemas.microsoft.com/office/powerpoint/2010/main" val="3229762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AS.4_1#760bc7dac?vop=1&amp;pid=7d2b2ad0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本题考查自然资源的概念。结合所学知识可知，自然资源是指在一定经济技术条件下</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自然环境中获得并能满足人类生产和生活需求的物质和能量</a:t>
            </a:r>
            <a:r>
              <a:rPr lang="en-US" altLang="zh-CN" sz="2000" b="0" i="0" dirty="0">
                <a:solidFill>
                  <a:srgbClr val="000000"/>
                </a:solidFill>
                <a:latin typeface="微软雅黑" pitchFamily="34" charset="0"/>
                <a:ea typeface="微软雅黑" pitchFamily="34" charset="-122"/>
                <a:cs typeface="微软雅黑" pitchFamily="34" charset="-120"/>
              </a:rPr>
              <a:t>。读图可知，</a:t>
            </a:r>
            <a:r>
              <a:rPr lang="en-US" altLang="zh-CN" sz="2000" b="0" i="0">
                <a:solidFill>
                  <a:srgbClr val="000000"/>
                </a:solidFill>
                <a:latin typeface="微软雅黑" pitchFamily="34" charset="0"/>
                <a:ea typeface="微软雅黑" pitchFamily="34" charset="-122"/>
                <a:cs typeface="微软雅黑" pitchFamily="34" charset="-120"/>
              </a:rPr>
              <a:t>甲是自然环境的一部分，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但没有用于生产和生活</a:t>
            </a:r>
            <a:r>
              <a:rPr lang="en-US" altLang="zh-CN" sz="2000" b="0" i="0" dirty="0">
                <a:solidFill>
                  <a:srgbClr val="000000"/>
                </a:solidFill>
                <a:latin typeface="微软雅黑" pitchFamily="34" charset="0"/>
                <a:ea typeface="微软雅黑" pitchFamily="34" charset="-122"/>
                <a:cs typeface="微软雅黑" pitchFamily="34" charset="-120"/>
              </a:rPr>
              <a:t>，A错误；丙和丁是用于生产和生活的能量与物质</a:t>
            </a:r>
            <a:r>
              <a:rPr lang="en-US" altLang="zh-CN" sz="2000" b="0" i="0">
                <a:solidFill>
                  <a:srgbClr val="000000"/>
                </a:solidFill>
                <a:latin typeface="微软雅黑" pitchFamily="34" charset="0"/>
                <a:ea typeface="微软雅黑" pitchFamily="34" charset="-122"/>
                <a:cs typeface="微软雅黑" pitchFamily="34" charset="-120"/>
              </a:rPr>
              <a:t>，但不是从自然环境中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直接获得的</a:t>
            </a:r>
            <a:r>
              <a:rPr lang="en-US" altLang="zh-CN" sz="2000" b="0" i="0" dirty="0">
                <a:solidFill>
                  <a:srgbClr val="000000"/>
                </a:solidFill>
                <a:latin typeface="微软雅黑" pitchFamily="34" charset="0"/>
                <a:ea typeface="微软雅黑" pitchFamily="34" charset="-122"/>
                <a:cs typeface="微软雅黑" pitchFamily="34" charset="-120"/>
              </a:rPr>
              <a:t>，C、D错误；乙既是从自然环境中获得的物质与能量，又可用于生产和生活</a:t>
            </a:r>
            <a:r>
              <a:rPr lang="en-US" altLang="zh-CN" sz="2000" b="0" i="0">
                <a:solidFill>
                  <a:srgbClr val="000000"/>
                </a:solidFill>
                <a:latin typeface="微软雅黑" pitchFamily="34" charset="0"/>
                <a:ea typeface="微软雅黑" pitchFamily="34" charset="-122"/>
                <a:cs typeface="微软雅黑" pitchFamily="34" charset="-120"/>
              </a:rPr>
              <a:t>，符合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自然资源概念</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7_BD.56_1#9bbdb8728?pid=327d9175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图示效应将造成镓资源价格(</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7_1#9bbdb8728.bracket?pid=327d91753&amp;color=0,0,0&amp;vpa=17&amp;vtp=1"/>
          <p:cNvSpPr/>
          <p:nvPr/>
        </p:nvSpPr>
        <p:spPr>
          <a:xfrm>
            <a:off x="4318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56_2#9bbdb8728.choices?pid=327d9175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.不断上升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B.不断下降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C.大幅波动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.趋于平稳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7_AS.58_1#9bbdb8728?vop=1&amp;pid=327d9175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本题考查自然资源的数量特征对价格的影响。图示效应显示，</a:t>
            </a:r>
            <a:r>
              <a:rPr lang="en-US" altLang="zh-CN" sz="2000" b="0" i="0">
                <a:solidFill>
                  <a:srgbClr val="000000"/>
                </a:solidFill>
                <a:latin typeface="微软雅黑" pitchFamily="34" charset="0"/>
                <a:ea typeface="微软雅黑" pitchFamily="34" charset="-122"/>
                <a:cs typeface="微软雅黑" pitchFamily="34" charset="-120"/>
              </a:rPr>
              <a:t>资源稀缺会导致供不应求，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价格提高</a:t>
            </a:r>
            <a:r>
              <a:rPr lang="en-US" altLang="zh-CN" sz="2000" b="0" i="0" dirty="0">
                <a:solidFill>
                  <a:srgbClr val="000000"/>
                </a:solidFill>
                <a:latin typeface="微软雅黑" pitchFamily="34" charset="0"/>
                <a:ea typeface="微软雅黑" pitchFamily="34" charset="-122"/>
                <a:cs typeface="微软雅黑" pitchFamily="34" charset="-120"/>
              </a:rPr>
              <a:t>，价格提高反过来推动技术创新，导致供应增加，价格下降，或通过寻求替代品</a:t>
            </a:r>
            <a:r>
              <a:rPr lang="en-US" altLang="zh-CN" sz="2000" b="0" i="0">
                <a:solidFill>
                  <a:srgbClr val="000000"/>
                </a:solidFill>
                <a:latin typeface="微软雅黑" pitchFamily="34" charset="0"/>
                <a:ea typeface="微软雅黑" pitchFamily="34" charset="-122"/>
                <a:cs typeface="微软雅黑" pitchFamily="34" charset="-120"/>
              </a:rPr>
              <a:t>，减少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对该稀缺资源的需求</a:t>
            </a:r>
            <a:r>
              <a:rPr lang="en-US" altLang="zh-CN" sz="2000" b="0" i="0" dirty="0">
                <a:solidFill>
                  <a:srgbClr val="000000"/>
                </a:solidFill>
                <a:latin typeface="微软雅黑" pitchFamily="34" charset="0"/>
                <a:ea typeface="微软雅黑" pitchFamily="34" charset="-122"/>
                <a:cs typeface="微软雅黑" pitchFamily="34" charset="-120"/>
              </a:rPr>
              <a:t>。在这个效应影响下，供求关系会逐渐处于一个相对平衡的状态</a:t>
            </a:r>
            <a:r>
              <a:rPr lang="en-US" altLang="zh-CN" sz="2000" b="0" i="0">
                <a:solidFill>
                  <a:srgbClr val="000000"/>
                </a:solidFill>
                <a:latin typeface="微软雅黑" pitchFamily="34" charset="0"/>
                <a:ea typeface="微软雅黑" pitchFamily="34" charset="-122"/>
                <a:cs typeface="微软雅黑" pitchFamily="34" charset="-120"/>
              </a:rPr>
              <a:t>，价格也趋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于平稳</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68A10-C800-74E2-8009-0A67574D53DE}"/>
            </a:ext>
          </a:extLst>
        </p:cNvPr>
        <p:cNvGrpSpPr/>
        <p:nvPr/>
      </p:nvGrpSpPr>
      <p:grpSpPr>
        <a:xfrm>
          <a:off x="0" y="0"/>
          <a:ext cx="0" cy="0"/>
          <a:chOff x="0" y="0"/>
          <a:chExt cx="0" cy="0"/>
        </a:xfrm>
      </p:grpSpPr>
    </p:spTree>
    <p:extLst>
      <p:ext uri="{BB962C8B-B14F-4D97-AF65-F5344CB8AC3E}">
        <p14:creationId xmlns:p14="http://schemas.microsoft.com/office/powerpoint/2010/main" val="41624811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pic>
        <p:nvPicPr>
          <p:cNvPr id="2" name="QM_6_BD.59_1#3ea398960?htil=2&amp;pid=fc97893b4&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18998" y="1026864"/>
            <a:ext cx="2286000"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59_2#3ea398960?htil=2&amp;pid=fc97893b4&amp;color=0,0,0&amp;vtp=1&amp;bt=1&amp;bbb=1&amp;hb=1&amp;hs=1"/>
          <p:cNvSpPr/>
          <p:nvPr/>
        </p:nvSpPr>
        <p:spPr>
          <a:xfrm>
            <a:off x="722376" y="972000"/>
            <a:ext cx="833018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[河南商丘名校联盟2025高二联考]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金红石是工业生产的重要矿物原料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在地壳中储量较少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金红石具有耐高温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耐低温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耐腐蚀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高强度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小比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重等优异性能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我国金红石年生产量低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大部分需要进口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红石砂矿储量占比分布示意图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7_BD.60_1#6437e77e1?htil=2&amp;pid=3ea398960&amp;color=0,0,0&amp;vtp=1&amp;bbb=1&amp;hs=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我国金红石砂矿(</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61_1#6437e77e1.bracket?pid=3ea398960&amp;color=0,0,0&amp;vpa=18&amp;vtp=1"/>
          <p:cNvSpPr/>
          <p:nvPr/>
        </p:nvSpPr>
        <p:spPr>
          <a:xfrm>
            <a:off x="3060764"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60_2#6437e77e1.choices?htil=2&amp;pid=3ea398960&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824529" algn="l"/>
                <a:tab pos="5610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A.沿海多</a:t>
            </a:r>
            <a:r>
              <a:rPr lang="en-US" altLang="zh-CN" sz="2000" b="0" i="0">
                <a:solidFill>
                  <a:srgbClr val="000000"/>
                </a:solidFill>
                <a:latin typeface="微软雅黑" pitchFamily="34" charset="0"/>
                <a:ea typeface="微软雅黑" pitchFamily="34" charset="-122"/>
                <a:cs typeface="微软雅黑" pitchFamily="34" charset="-120"/>
              </a:rPr>
              <a:t>，内陆少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.南方多</a:t>
            </a:r>
            <a:r>
              <a:rPr lang="en-US" altLang="zh-CN" sz="2000" b="0" i="0">
                <a:solidFill>
                  <a:srgbClr val="000000"/>
                </a:solidFill>
                <a:latin typeface="微软雅黑" pitchFamily="34" charset="0"/>
                <a:ea typeface="微软雅黑" pitchFamily="34" charset="-122"/>
                <a:cs typeface="微软雅黑" pitchFamily="34" charset="-120"/>
              </a:rPr>
              <a:t>，北方少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C.分布较为集中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.属于可再生资源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7_AS.62_1#6437e77e1?vop=1&amp;pid=3ea398960&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本题考查自然资源的特征。由图可知，我国金红石砂矿大部分分布于河南省</a:t>
            </a:r>
            <a:r>
              <a:rPr lang="en-US" altLang="zh-CN" sz="2000" b="0" i="0">
                <a:solidFill>
                  <a:srgbClr val="000000"/>
                </a:solidFill>
                <a:latin typeface="微软雅黑" pitchFamily="34" charset="0"/>
                <a:ea typeface="微软雅黑" pitchFamily="34" charset="-122"/>
                <a:cs typeface="微软雅黑" pitchFamily="34" charset="-120"/>
              </a:rPr>
              <a:t>，分布较为集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，C正确；由图可知，我国金红石砂矿北方多、南方少，内陆多、沿海少</a:t>
            </a:r>
            <a:r>
              <a:rPr lang="en-US" altLang="zh-CN" sz="2000" b="0" i="0">
                <a:solidFill>
                  <a:srgbClr val="000000"/>
                </a:solidFill>
                <a:latin typeface="微软雅黑" pitchFamily="34" charset="0"/>
                <a:ea typeface="微软雅黑" pitchFamily="34" charset="-122"/>
                <a:cs typeface="微软雅黑" pitchFamily="34" charset="-120"/>
              </a:rPr>
              <a:t>；金红石属于非可再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生资源</a:t>
            </a:r>
            <a:r>
              <a:rPr lang="en-US" altLang="zh-CN" sz="2000" b="0" i="0" dirty="0">
                <a:solidFill>
                  <a:srgbClr val="000000"/>
                </a:solidFill>
                <a:latin typeface="微软雅黑" pitchFamily="34" charset="0"/>
                <a:ea typeface="微软雅黑" pitchFamily="34" charset="-122"/>
                <a:cs typeface="微软雅黑" pitchFamily="34" charset="-120"/>
              </a:rPr>
              <a:t>，A、B、D错误。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7E157-8A39-FB52-4387-C11879AD8A96}"/>
            </a:ext>
          </a:extLst>
        </p:cNvPr>
        <p:cNvGrpSpPr/>
        <p:nvPr/>
      </p:nvGrpSpPr>
      <p:grpSpPr>
        <a:xfrm>
          <a:off x="0" y="0"/>
          <a:ext cx="0" cy="0"/>
          <a:chOff x="0" y="0"/>
          <a:chExt cx="0" cy="0"/>
        </a:xfrm>
      </p:grpSpPr>
    </p:spTree>
    <p:extLst>
      <p:ext uri="{BB962C8B-B14F-4D97-AF65-F5344CB8AC3E}">
        <p14:creationId xmlns:p14="http://schemas.microsoft.com/office/powerpoint/2010/main" val="29567064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7_BD.63_1#3a1c089c4?pid=3ea39896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13.为缓解我国金红石的供需矛盾，</a:t>
            </a:r>
            <a:r>
              <a:rPr lang="en-US" altLang="zh-CN" sz="2000" b="0" i="0">
                <a:solidFill>
                  <a:srgbClr val="000000"/>
                </a:solidFill>
                <a:latin typeface="微软雅黑" pitchFamily="34" charset="0"/>
                <a:ea typeface="微软雅黑" pitchFamily="34" charset="-122"/>
                <a:cs typeface="微软雅黑" pitchFamily="34" charset="-120"/>
              </a:rPr>
              <a:t>最合理的应对措施是(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4_1#3a1c089c4.bracket?pid=3ea398960&amp;color=0,0,0&amp;vpa=19&amp;vtp=1"/>
          <p:cNvSpPr/>
          <p:nvPr/>
        </p:nvSpPr>
        <p:spPr>
          <a:xfrm>
            <a:off x="7124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63_2#3a1c089c4.choices?pid=3ea39896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.扩大出口量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B.寻找替代品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C.减少使用量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.限制开采量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7_AS.65_1#3a1c089c4?vop=1&amp;pid=3ea39896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本题考查合理利用自然资源的措施。我国金红石产量少，但需求量大，供不应求</a:t>
            </a:r>
            <a:r>
              <a:rPr lang="en-US" altLang="zh-CN" sz="2000" b="0" i="0">
                <a:solidFill>
                  <a:srgbClr val="000000"/>
                </a:solidFill>
                <a:latin typeface="微软雅黑" pitchFamily="34" charset="0"/>
                <a:ea typeface="微软雅黑" pitchFamily="34" charset="-122"/>
                <a:cs typeface="微软雅黑" pitchFamily="34" charset="-120"/>
              </a:rPr>
              <a:t>，应寻找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替代品以满足我国工业生产对相关矿物原料的需求</a:t>
            </a:r>
            <a:r>
              <a:rPr lang="en-US" altLang="zh-CN" sz="2000" b="0" i="0" dirty="0">
                <a:solidFill>
                  <a:srgbClr val="000000"/>
                </a:solidFill>
                <a:latin typeface="微软雅黑" pitchFamily="34" charset="0"/>
                <a:ea typeface="微软雅黑" pitchFamily="34" charset="-122"/>
                <a:cs typeface="微软雅黑" pitchFamily="34" charset="-120"/>
              </a:rPr>
              <a:t>，B正确；扩大出口量会加剧供需矛盾</a:t>
            </a:r>
            <a:r>
              <a:rPr lang="en-US" altLang="zh-CN" sz="2000" b="0" i="0">
                <a:solidFill>
                  <a:srgbClr val="000000"/>
                </a:solidFill>
                <a:latin typeface="微软雅黑" pitchFamily="34" charset="0"/>
                <a:ea typeface="微软雅黑" pitchFamily="34" charset="-122"/>
                <a:cs typeface="微软雅黑" pitchFamily="34" charset="-120"/>
              </a:rPr>
              <a:t>，应适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当扩大金红石进口量和开采量</a:t>
            </a:r>
            <a:r>
              <a:rPr lang="en-US" altLang="zh-CN" sz="2000" b="0" i="0" dirty="0">
                <a:solidFill>
                  <a:srgbClr val="000000"/>
                </a:solidFill>
                <a:latin typeface="微软雅黑" pitchFamily="34" charset="0"/>
                <a:ea typeface="微软雅黑" pitchFamily="34" charset="-122"/>
                <a:cs typeface="微软雅黑" pitchFamily="34" charset="-120"/>
              </a:rPr>
              <a:t>，A错误；减少使用量、限制开采量会导致工业生产规模缩小</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利于社会经济发展</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7_AS.65_2#3a1c089c4?vop=1&amp;pid=3ea398960&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中国矿产资源的不平衡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1）区域不平衡。一是资源禀赋区域间不平衡；二是矿产资源丰富区域经济发展不平衡</a:t>
            </a:r>
            <a:r>
              <a:rPr lang="en-US" altLang="zh-CN" sz="2000" b="0" i="0">
                <a:solidFill>
                  <a:srgbClr val="000000"/>
                </a:solidFill>
                <a:latin typeface="微软雅黑" pitchFamily="34" charset="0"/>
                <a:ea typeface="微软雅黑" pitchFamily="34" charset="-122"/>
                <a:cs typeface="微软雅黑" pitchFamily="34" charset="-120"/>
              </a:rPr>
              <a:t>；三是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区域发展的资源需求不平衡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2）结构不平衡。主要是四多四少：资源总量多，人均少；战略新兴矿产多，大宗矿种少</a:t>
            </a:r>
            <a:r>
              <a:rPr lang="en-US" altLang="zh-CN" sz="2000" b="0" i="0">
                <a:solidFill>
                  <a:srgbClr val="000000"/>
                </a:solidFill>
                <a:latin typeface="微软雅黑" pitchFamily="34" charset="0"/>
                <a:ea typeface="微软雅黑" pitchFamily="34" charset="-122"/>
                <a:cs typeface="微软雅黑" pitchFamily="34" charset="-120"/>
              </a:rPr>
              <a:t>；贫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矿多</a:t>
            </a:r>
            <a:r>
              <a:rPr lang="en-US" altLang="zh-CN" sz="2000" b="0" i="0" dirty="0">
                <a:solidFill>
                  <a:srgbClr val="000000"/>
                </a:solidFill>
                <a:latin typeface="微软雅黑" pitchFamily="34" charset="0"/>
                <a:ea typeface="微软雅黑" pitchFamily="34" charset="-122"/>
                <a:cs typeface="微软雅黑" pitchFamily="34" charset="-120"/>
              </a:rPr>
              <a:t>，富矿少；中小型矿多，大型矿少。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14F5F-A47F-4427-B35E-BA4067CACA74}"/>
            </a:ext>
          </a:extLst>
        </p:cNvPr>
        <p:cNvGrpSpPr/>
        <p:nvPr/>
      </p:nvGrpSpPr>
      <p:grpSpPr>
        <a:xfrm>
          <a:off x="0" y="0"/>
          <a:ext cx="0" cy="0"/>
          <a:chOff x="0" y="0"/>
          <a:chExt cx="0" cy="0"/>
        </a:xfrm>
      </p:grpSpPr>
    </p:spTree>
    <p:extLst>
      <p:ext uri="{BB962C8B-B14F-4D97-AF65-F5344CB8AC3E}">
        <p14:creationId xmlns:p14="http://schemas.microsoft.com/office/powerpoint/2010/main" val="893602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9AEB9-F54F-45FD-5D92-12BE54FC652C}"/>
            </a:ext>
          </a:extLst>
        </p:cNvPr>
        <p:cNvGrpSpPr/>
        <p:nvPr/>
      </p:nvGrpSpPr>
      <p:grpSpPr>
        <a:xfrm>
          <a:off x="0" y="0"/>
          <a:ext cx="0" cy="0"/>
          <a:chOff x="0" y="0"/>
          <a:chExt cx="0" cy="0"/>
        </a:xfrm>
      </p:grpSpPr>
    </p:spTree>
    <p:extLst>
      <p:ext uri="{BB962C8B-B14F-4D97-AF65-F5344CB8AC3E}">
        <p14:creationId xmlns:p14="http://schemas.microsoft.com/office/powerpoint/2010/main" val="3619111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M_6_BD.66_1#ad3b319c5?pid=8c1ec952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[湖南岳阳一中2024高二期中]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下图为自然资源利用强度与人类文明发展关系示意图</a:t>
            </a:r>
            <a:r>
              <a:rPr lang="en-US" altLang="zh-CN" sz="2000" b="0" i="0" dirty="0">
                <a:solidFill>
                  <a:srgbClr val="000000"/>
                </a:solidFill>
                <a:latin typeface="Times New Roman" pitchFamily="34" charset="0"/>
                <a:ea typeface="KaiTi" pitchFamily="34" charset="-122"/>
                <a:cs typeface="Times New Roman" pitchFamily="34" charset="-120"/>
              </a:rPr>
              <a:t>。读图</a:t>
            </a:r>
            <a:r>
              <a:rPr lang="en-US" altLang="zh-CN" sz="2000" b="0" i="0">
                <a:solidFill>
                  <a:srgbClr val="000000"/>
                </a:solidFill>
                <a:latin typeface="Times New Roman" pitchFamily="34" charset="0"/>
                <a:ea typeface="KaiTi" pitchFamily="34" charset="-122"/>
                <a:cs typeface="Times New Roman" pitchFamily="34" charset="-120"/>
              </a:rPr>
              <a:t>，完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6_BD.66_2#ad3b319c5?pid=8c1ec952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31920" y="1949646"/>
            <a:ext cx="432511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7_BD.67_1#7192bfbd4?pid=ad3b319c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14.图中乙代表的资源类型及Ⅱ</a:t>
            </a:r>
            <a:r>
              <a:rPr lang="en-US" altLang="zh-CN" sz="2000" b="0" i="0">
                <a:solidFill>
                  <a:srgbClr val="000000"/>
                </a:solidFill>
                <a:latin typeface="微软雅黑" pitchFamily="34" charset="0"/>
                <a:ea typeface="微软雅黑" pitchFamily="34" charset="-122"/>
                <a:cs typeface="微软雅黑" pitchFamily="34" charset="-120"/>
              </a:rPr>
              <a:t>代表的社会发展阶段分别是(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67_2#7192bfbd4.choices?pid=ad3b319c5&amp;color=0,0,0&amp;vtp=1&amp;bbb=1"/>
          <p:cNvSpPr/>
          <p:nvPr/>
        </p:nvSpPr>
        <p:spPr>
          <a:xfrm>
            <a:off x="722376" y="1436497"/>
            <a:ext cx="10753344" cy="1782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A.土地资源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农业社会阶段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.土地资源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采集和狩猎阶段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.矿产资源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工业社会阶段</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.海洋资源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后工业化阶段</a:t>
            </a:r>
            <a:endParaRPr lang="en-US" altLang="zh-CN" sz="2000" dirty="0"/>
          </a:p>
        </p:txBody>
      </p:sp>
      <p:sp>
        <p:nvSpPr>
          <p:cNvPr id="4" name="QC_7_AN.68_1#7192bfbd4.bracket?pid=ad3b319c5&amp;color=0,0,0&amp;vpa=20&amp;vtp=1"/>
          <p:cNvSpPr/>
          <p:nvPr/>
        </p:nvSpPr>
        <p:spPr>
          <a:xfrm>
            <a:off x="737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7_AS.69_1#7192bfbd4?vop=1&amp;pid=ad3b319c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本题考查不同历史阶段人类对自然资源的利用。由图中信息判断，Ⅰ对气候</a:t>
            </a:r>
            <a:r>
              <a:rPr lang="en-US" altLang="zh-CN" sz="2000" b="0" i="0">
                <a:solidFill>
                  <a:srgbClr val="000000"/>
                </a:solidFill>
                <a:latin typeface="微软雅黑" pitchFamily="34" charset="0"/>
                <a:ea typeface="微软雅黑" pitchFamily="34" charset="-122"/>
                <a:cs typeface="微软雅黑" pitchFamily="34" charset="-120"/>
              </a:rPr>
              <a:t>、生物等资源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利用强度大</a:t>
            </a:r>
            <a:r>
              <a:rPr lang="en-US" altLang="zh-CN" sz="2000" b="0" i="0" dirty="0">
                <a:solidFill>
                  <a:srgbClr val="000000"/>
                </a:solidFill>
                <a:latin typeface="微软雅黑" pitchFamily="34" charset="0"/>
                <a:ea typeface="微软雅黑" pitchFamily="34" charset="-122"/>
                <a:cs typeface="微软雅黑" pitchFamily="34" charset="-120"/>
              </a:rPr>
              <a:t>，代表农业社会阶段，Ⅱ对能源利用强度大，代表工业社会阶段，</a:t>
            </a:r>
            <a:r>
              <a:rPr lang="en-US" altLang="zh-CN" sz="2000" b="0" i="0">
                <a:solidFill>
                  <a:srgbClr val="000000"/>
                </a:solidFill>
                <a:latin typeface="微软雅黑" pitchFamily="34" charset="0"/>
                <a:ea typeface="微软雅黑" pitchFamily="34" charset="-122"/>
                <a:cs typeface="微软雅黑" pitchFamily="34" charset="-120"/>
              </a:rPr>
              <a:t>Ⅲ对资源的利用强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度小</a:t>
            </a:r>
            <a:r>
              <a:rPr lang="en-US" altLang="zh-CN" sz="2000" b="0" i="0" dirty="0">
                <a:solidFill>
                  <a:srgbClr val="000000"/>
                </a:solidFill>
                <a:latin typeface="微软雅黑" pitchFamily="34" charset="0"/>
                <a:ea typeface="微软雅黑" pitchFamily="34" charset="-122"/>
                <a:cs typeface="微软雅黑" pitchFamily="34" charset="-120"/>
              </a:rPr>
              <a:t>，代表后工业化阶段。矿产资源在早期农业社会阶段的需求量并不大，</a:t>
            </a:r>
            <a:r>
              <a:rPr lang="en-US" altLang="zh-CN" sz="2000" b="0" i="0">
                <a:solidFill>
                  <a:srgbClr val="000000"/>
                </a:solidFill>
                <a:latin typeface="微软雅黑" pitchFamily="34" charset="0"/>
                <a:ea typeface="微软雅黑" pitchFamily="34" charset="-122"/>
                <a:cs typeface="微软雅黑" pitchFamily="34" charset="-120"/>
              </a:rPr>
              <a:t>但随着社会的发展，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进入工业社会阶段后</a:t>
            </a:r>
            <a:r>
              <a:rPr lang="en-US" altLang="zh-CN" sz="2000" b="0" i="0" dirty="0">
                <a:solidFill>
                  <a:srgbClr val="000000"/>
                </a:solidFill>
                <a:latin typeface="微软雅黑" pitchFamily="34" charset="0"/>
                <a:ea typeface="微软雅黑" pitchFamily="34" charset="-122"/>
                <a:cs typeface="微软雅黑" pitchFamily="34" charset="-120"/>
              </a:rPr>
              <a:t>，对其需求量越来越大，故可推断乙资源为矿产资源，阶段</a:t>
            </a:r>
            <a:r>
              <a:rPr lang="en-US" altLang="zh-CN" sz="2000" b="0" i="0">
                <a:solidFill>
                  <a:srgbClr val="000000"/>
                </a:solidFill>
                <a:latin typeface="微软雅黑" pitchFamily="34" charset="0"/>
                <a:ea typeface="微软雅黑" pitchFamily="34" charset="-122"/>
                <a:cs typeface="微软雅黑" pitchFamily="34" charset="-120"/>
              </a:rPr>
              <a:t>Ⅱ为工业社会阶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段</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A07F0-2285-C915-B03F-7B3FDB8B2A53}"/>
            </a:ext>
          </a:extLst>
        </p:cNvPr>
        <p:cNvGrpSpPr/>
        <p:nvPr/>
      </p:nvGrpSpPr>
      <p:grpSpPr>
        <a:xfrm>
          <a:off x="0" y="0"/>
          <a:ext cx="0" cy="0"/>
          <a:chOff x="0" y="0"/>
          <a:chExt cx="0" cy="0"/>
        </a:xfrm>
      </p:grpSpPr>
    </p:spTree>
    <p:extLst>
      <p:ext uri="{BB962C8B-B14F-4D97-AF65-F5344CB8AC3E}">
        <p14:creationId xmlns:p14="http://schemas.microsoft.com/office/powerpoint/2010/main" val="42426206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7_BD.70_1#09b0c7ea9?pid=ad3b319c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15.在Ⅰ</a:t>
            </a:r>
            <a:r>
              <a:rPr lang="en-US" altLang="zh-CN" sz="2000" b="0" i="0">
                <a:solidFill>
                  <a:srgbClr val="000000"/>
                </a:solidFill>
                <a:latin typeface="微软雅黑" pitchFamily="34" charset="0"/>
                <a:ea typeface="微软雅黑" pitchFamily="34" charset="-122"/>
                <a:cs typeface="微软雅黑" pitchFamily="34" charset="-120"/>
              </a:rPr>
              <a:t>阶段孕育的城市大多分布在(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71_1#09b0c7ea9.bracket?pid=ad3b319c5&amp;color=0,0,0&amp;vpa=21&amp;vtp=1"/>
          <p:cNvSpPr/>
          <p:nvPr/>
        </p:nvSpPr>
        <p:spPr>
          <a:xfrm>
            <a:off x="482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70_2#09b0c7ea9.choices?pid=ad3b319c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610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.著名旅游胜地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B.矿产资源富集地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C.铁路交会处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.河流中下游平原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7_AS.72_1#09b0c7ea9?vop=1&amp;pid=ad3b319c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本题考查不同历史阶段自然资源利用对社会发展的影响。</a:t>
            </a:r>
            <a:r>
              <a:rPr lang="en-US" altLang="zh-CN" sz="2000" b="0" i="0">
                <a:solidFill>
                  <a:srgbClr val="000000"/>
                </a:solidFill>
                <a:latin typeface="微软雅黑" pitchFamily="34" charset="0"/>
                <a:ea typeface="微软雅黑" pitchFamily="34" charset="-122"/>
                <a:cs typeface="微软雅黑" pitchFamily="34" charset="-120"/>
              </a:rPr>
              <a:t>农业社会阶段以第一产业为主，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自然资源对人类社会经济发展作用大</a:t>
            </a:r>
            <a:r>
              <a:rPr lang="en-US" altLang="zh-CN" sz="2000" b="0" i="0" dirty="0">
                <a:solidFill>
                  <a:srgbClr val="000000"/>
                </a:solidFill>
                <a:latin typeface="微软雅黑" pitchFamily="34" charset="0"/>
                <a:ea typeface="微软雅黑" pitchFamily="34" charset="-122"/>
                <a:cs typeface="微软雅黑" pitchFamily="34" charset="-120"/>
              </a:rPr>
              <a:t>,其中气候、水、土地、生物资源最为重要</a:t>
            </a:r>
            <a:r>
              <a:rPr lang="en-US" altLang="zh-CN" sz="2000" b="0" i="0">
                <a:solidFill>
                  <a:srgbClr val="000000"/>
                </a:solidFill>
                <a:latin typeface="微软雅黑" pitchFamily="34" charset="0"/>
                <a:ea typeface="微软雅黑" pitchFamily="34" charset="-122"/>
                <a:cs typeface="微软雅黑" pitchFamily="34" charset="-120"/>
              </a:rPr>
              <a:t>。河流中下游平原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,地形平坦，土壤肥沃，水源充足,水运便利,农业发达,人口数量多,容易发展成为城市，D</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旅游业</a:t>
            </a:r>
            <a:r>
              <a:rPr lang="en-US" altLang="zh-CN" sz="2000" b="0" i="0" dirty="0">
                <a:solidFill>
                  <a:srgbClr val="000000"/>
                </a:solidFill>
                <a:latin typeface="微软雅黑" pitchFamily="34" charset="0"/>
                <a:ea typeface="微软雅黑" pitchFamily="34" charset="-122"/>
                <a:cs typeface="微软雅黑" pitchFamily="34" charset="-120"/>
              </a:rPr>
              <a:t>Ⅰ阶段规模较小，A错误；Ⅰ阶段对矿产资源利用程度低，B错误；Ⅰ</a:t>
            </a:r>
            <a:r>
              <a:rPr lang="en-US" altLang="zh-CN" sz="2000" b="0" i="0">
                <a:solidFill>
                  <a:srgbClr val="000000"/>
                </a:solidFill>
                <a:latin typeface="微软雅黑" pitchFamily="34" charset="0"/>
                <a:ea typeface="微软雅黑" pitchFamily="34" charset="-122"/>
                <a:cs typeface="微软雅黑" pitchFamily="34" charset="-120"/>
              </a:rPr>
              <a:t>阶段还没有铁路出现，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0B8AC-E638-F85F-7870-93E9D9918E4C}"/>
            </a:ext>
          </a:extLst>
        </p:cNvPr>
        <p:cNvGrpSpPr/>
        <p:nvPr/>
      </p:nvGrpSpPr>
      <p:grpSpPr>
        <a:xfrm>
          <a:off x="0" y="0"/>
          <a:ext cx="0" cy="0"/>
          <a:chOff x="0" y="0"/>
          <a:chExt cx="0" cy="0"/>
        </a:xfrm>
      </p:grpSpPr>
    </p:spTree>
    <p:extLst>
      <p:ext uri="{BB962C8B-B14F-4D97-AF65-F5344CB8AC3E}">
        <p14:creationId xmlns:p14="http://schemas.microsoft.com/office/powerpoint/2010/main" val="18039135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7_BD.73_1#f43ce1bfb?pid=ad3b319c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16.在Ⅲ阶段，</a:t>
            </a:r>
            <a:r>
              <a:rPr lang="en-US" altLang="zh-CN" sz="2000" b="0" i="0">
                <a:solidFill>
                  <a:srgbClr val="000000"/>
                </a:solidFill>
                <a:latin typeface="微软雅黑" pitchFamily="34" charset="0"/>
                <a:ea typeface="微软雅黑" pitchFamily="34" charset="-122"/>
                <a:cs typeface="微软雅黑" pitchFamily="34" charset="-120"/>
              </a:rPr>
              <a:t>自然资源在经济发展中的作用相对下降的主要原因是(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74_1#f43ce1bfb.bracket?pid=ad3b319c5&amp;color=0,0,0&amp;vpa=22&amp;vtp=1"/>
          <p:cNvSpPr/>
          <p:nvPr/>
        </p:nvSpPr>
        <p:spPr>
          <a:xfrm>
            <a:off x="839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73_2#f43ce1bfb.choices?pid=ad3b319c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.产业布局集中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B.人地关系紧张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C.科学技术进步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.交通运输发展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7_AS.75_1#f43ce1bfb?vop=1&amp;pid=ad3b319c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本题考查不同历史阶段自然资源利用对社会发展的影响。后工业化阶段</a:t>
            </a:r>
            <a:r>
              <a:rPr lang="en-US" altLang="zh-CN" sz="2000" b="0" i="0">
                <a:solidFill>
                  <a:srgbClr val="000000"/>
                </a:solidFill>
                <a:latin typeface="微软雅黑" pitchFamily="34" charset="0"/>
                <a:ea typeface="微软雅黑" pitchFamily="34" charset="-122"/>
                <a:cs typeface="微软雅黑" pitchFamily="34" charset="-120"/>
              </a:rPr>
              <a:t>，即新技术革命以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来的时期</a:t>
            </a:r>
            <a:r>
              <a:rPr lang="en-US" altLang="zh-CN" sz="2000" b="0" i="0" dirty="0">
                <a:solidFill>
                  <a:srgbClr val="000000"/>
                </a:solidFill>
                <a:latin typeface="微软雅黑" pitchFamily="34" charset="0"/>
                <a:ea typeface="微软雅黑" pitchFamily="34" charset="-122"/>
                <a:cs typeface="微软雅黑" pitchFamily="34" charset="-120"/>
              </a:rPr>
              <a:t>，科技是第一生产力，人工合成原料等后天性资源的地位迅速上升</a:t>
            </a:r>
            <a:r>
              <a:rPr lang="en-US" altLang="zh-CN" sz="2000" b="0" i="0">
                <a:solidFill>
                  <a:srgbClr val="000000"/>
                </a:solidFill>
                <a:latin typeface="微软雅黑" pitchFamily="34" charset="0"/>
                <a:ea typeface="微软雅黑" pitchFamily="34" charset="-122"/>
                <a:cs typeface="微软雅黑" pitchFamily="34" charset="-120"/>
              </a:rPr>
              <a:t>，对自然资源的依赖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程度降低</a:t>
            </a:r>
            <a:r>
              <a:rPr lang="en-US" altLang="zh-CN" sz="2000" b="0" i="0" dirty="0">
                <a:solidFill>
                  <a:srgbClr val="000000"/>
                </a:solidFill>
                <a:latin typeface="微软雅黑" pitchFamily="34" charset="0"/>
                <a:ea typeface="微软雅黑" pitchFamily="34" charset="-122"/>
                <a:cs typeface="微软雅黑" pitchFamily="34" charset="-120"/>
              </a:rPr>
              <a:t>，C正确；这一阶段区域发展较均衡，产业布局集中度不高，A错误；人地关系和谐</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；自然资源的作用下降与交通运输发展关系不大，D错误。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C_4#1bba22635.fixed?pid=28af4b26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1bba22635.fixed?pid=28af4b261&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第一节综合训练</a:t>
            </a:r>
            <a:endParaRPr lang="en-US" altLang="zh-CN" sz="4400" dirty="0"/>
          </a:p>
        </p:txBody>
      </p:sp>
      <p:pic>
        <p:nvPicPr>
          <p:cNvPr id="4" name="C_4#1bba22635.fixed?pid=28af4b26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1bba22635.fixed?pid=28af4b26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BD.5_1#3f3d62c61?pid=7d2b2ad0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下列选项属于图例乙所示的是(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_1#3f3d62c61.bracket?pid=7d2b2ad01&amp;color=0,0,0&amp;vpa=2&amp;vtp=1"/>
          <p:cNvSpPr/>
          <p:nvPr/>
        </p:nvSpPr>
        <p:spPr>
          <a:xfrm>
            <a:off x="443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5_2#3f3d62c61.choices?pid=7d2b2ad0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A.金矿</a:t>
            </a:r>
            <a:r>
              <a:rPr lang="en-US" altLang="zh-CN" sz="2000" b="0" i="0">
                <a:solidFill>
                  <a:srgbClr val="000000"/>
                </a:solidFill>
                <a:latin typeface="微软雅黑" pitchFamily="34" charset="0"/>
                <a:ea typeface="微软雅黑" pitchFamily="34" charset="-122"/>
                <a:cs typeface="微软雅黑" pitchFamily="34" charset="-120"/>
              </a:rPr>
              <a:t>、焦炭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.雷电</a:t>
            </a:r>
            <a:r>
              <a:rPr lang="en-US" altLang="zh-CN" sz="2000" b="0" i="0">
                <a:solidFill>
                  <a:srgbClr val="000000"/>
                </a:solidFill>
                <a:latin typeface="微软雅黑" pitchFamily="34" charset="0"/>
                <a:ea typeface="微软雅黑" pitchFamily="34" charset="-122"/>
                <a:cs typeface="微软雅黑" pitchFamily="34" charset="-120"/>
              </a:rPr>
              <a:t>、沙漠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.森林</a:t>
            </a:r>
            <a:r>
              <a:rPr lang="en-US" altLang="zh-CN" sz="2000" b="0" i="0">
                <a:solidFill>
                  <a:srgbClr val="000000"/>
                </a:solidFill>
                <a:latin typeface="微软雅黑" pitchFamily="34" charset="0"/>
                <a:ea typeface="微软雅黑" pitchFamily="34" charset="-122"/>
                <a:cs typeface="微软雅黑" pitchFamily="34" charset="-120"/>
              </a:rPr>
              <a:t>、淡水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.化肥、小麦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F6B30-6360-D42F-EA68-E4F6527532B9}"/>
            </a:ext>
          </a:extLst>
        </p:cNvPr>
        <p:cNvGrpSpPr/>
        <p:nvPr/>
      </p:nvGrpSpPr>
      <p:grpSpPr>
        <a:xfrm>
          <a:off x="0" y="0"/>
          <a:ext cx="0" cy="0"/>
          <a:chOff x="0" y="0"/>
          <a:chExt cx="0" cy="0"/>
        </a:xfrm>
      </p:grpSpPr>
    </p:spTree>
    <p:extLst>
      <p:ext uri="{BB962C8B-B14F-4D97-AF65-F5344CB8AC3E}">
        <p14:creationId xmlns:p14="http://schemas.microsoft.com/office/powerpoint/2010/main" val="45143303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M_5_BD.76_1#775a256f5?pid=1bba22635&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[广西梧州2025高二开学考]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全球自然资源分布广泛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但很不均匀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存在着资源富集区和资源贫</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乏区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资源跨区域调配是解决资源分布不均的有力措施</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77_1#e6366a8b5?pid=775a256f5&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1.关于自然资源分布特征，</a:t>
            </a:r>
            <a:r>
              <a:rPr lang="en-US" altLang="zh-CN" sz="2000" b="0" i="0">
                <a:solidFill>
                  <a:srgbClr val="000000"/>
                </a:solidFill>
                <a:latin typeface="微软雅黑" pitchFamily="34" charset="0"/>
                <a:ea typeface="微软雅黑" pitchFamily="34" charset="-122"/>
                <a:cs typeface="微软雅黑" pitchFamily="34" charset="-120"/>
              </a:rPr>
              <a:t>下列描述正确的是(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8_1#e6366a8b5.bracket?pid=775a256f5&amp;color=0,0,0&amp;vpa=23&amp;vtp=1"/>
          <p:cNvSpPr/>
          <p:nvPr/>
        </p:nvSpPr>
        <p:spPr>
          <a:xfrm>
            <a:off x="5959539" y="18692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77_2#e6366a8b5.choices?pid=775a256f5&amp;color=0,0,0&amp;vtp=1&amp;bbb=1"/>
          <p:cNvSpPr/>
          <p:nvPr/>
        </p:nvSpPr>
        <p:spPr>
          <a:xfrm>
            <a:off x="722376" y="23320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.自然资源的分布没有规律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.自然资源具有相同的分布规律</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C.可再生资源分布多具有地带性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.非可再生资源分布多具有地带性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AS.79_1#e6366a8b5?vop=1&amp;pid=775a256f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本题考查自然资源的分布特征。结合所学知识可知，</a:t>
            </a:r>
            <a:r>
              <a:rPr lang="en-US" altLang="zh-CN" sz="2000" b="0" i="0">
                <a:solidFill>
                  <a:srgbClr val="000000"/>
                </a:solidFill>
                <a:latin typeface="微软雅黑" pitchFamily="34" charset="0"/>
                <a:ea typeface="微软雅黑" pitchFamily="34" charset="-122"/>
                <a:cs typeface="微软雅黑" pitchFamily="34" charset="-120"/>
              </a:rPr>
              <a:t>自然资源分布都具有一定的规律性，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错误；不同自然资源的分布规律并不相同，B错误；可再生资源分布多具有地带性</a:t>
            </a:r>
            <a:r>
              <a:rPr lang="en-US" altLang="zh-CN" sz="2000" b="0" i="0">
                <a:solidFill>
                  <a:srgbClr val="000000"/>
                </a:solidFill>
                <a:latin typeface="微软雅黑" pitchFamily="34" charset="0"/>
                <a:ea typeface="微软雅黑" pitchFamily="34" charset="-122"/>
                <a:cs typeface="微软雅黑" pitchFamily="34" charset="-120"/>
              </a:rPr>
              <a:t>，如我国太阳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能资源在青藏高原最丰富</a:t>
            </a:r>
            <a:r>
              <a:rPr lang="en-US" altLang="zh-CN" sz="2000" b="0" i="0" dirty="0">
                <a:solidFill>
                  <a:srgbClr val="000000"/>
                </a:solidFill>
                <a:latin typeface="微软雅黑" pitchFamily="34" charset="0"/>
                <a:ea typeface="微软雅黑" pitchFamily="34" charset="-122"/>
                <a:cs typeface="微软雅黑" pitchFamily="34" charset="-120"/>
              </a:rPr>
              <a:t>，C正确；非可再生资源如矿产资源的分布受到地质条件的制约</a:t>
            </a:r>
            <a:r>
              <a:rPr lang="en-US" altLang="zh-CN" sz="2000" b="0" i="0">
                <a:solidFill>
                  <a:srgbClr val="000000"/>
                </a:solidFill>
                <a:latin typeface="微软雅黑" pitchFamily="34" charset="0"/>
                <a:ea typeface="微软雅黑" pitchFamily="34" charset="-122"/>
                <a:cs typeface="微软雅黑" pitchFamily="34" charset="-120"/>
              </a:rPr>
              <a:t>，不具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备地带性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550A8-0B6F-30C6-44C9-8B304694BE8E}"/>
            </a:ext>
          </a:extLst>
        </p:cNvPr>
        <p:cNvGrpSpPr/>
        <p:nvPr/>
      </p:nvGrpSpPr>
      <p:grpSpPr>
        <a:xfrm>
          <a:off x="0" y="0"/>
          <a:ext cx="0" cy="0"/>
          <a:chOff x="0" y="0"/>
          <a:chExt cx="0" cy="0"/>
        </a:xfrm>
      </p:grpSpPr>
    </p:spTree>
    <p:extLst>
      <p:ext uri="{BB962C8B-B14F-4D97-AF65-F5344CB8AC3E}">
        <p14:creationId xmlns:p14="http://schemas.microsoft.com/office/powerpoint/2010/main" val="4860937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M_5_BD.80_1#086130735?pid=1bba22635&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[广东惠州2025调研测试]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英国关闭最后一家燃煤电站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结束了</a:t>
            </a:r>
            <a:r>
              <a:rPr lang="en-US" altLang="zh-CN" sz="2000" b="0" i="0">
                <a:solidFill>
                  <a:srgbClr val="000000"/>
                </a:solidFill>
                <a:latin typeface="Times New Roman" pitchFamily="34" charset="0"/>
                <a:ea typeface="KaiTi" pitchFamily="34" charset="-122"/>
                <a:cs typeface="Times New Roman" pitchFamily="34" charset="-120"/>
              </a:rPr>
              <a:t>140</a:t>
            </a:r>
            <a:r>
              <a:rPr lang="en-US" altLang="zh-CN" sz="2000" b="0" i="0">
                <a:solidFill>
                  <a:srgbClr val="000000"/>
                </a:solidFill>
                <a:latin typeface="微软雅黑" pitchFamily="34" charset="0"/>
                <a:ea typeface="楷体" pitchFamily="34" charset="-122"/>
                <a:cs typeface="微软雅黑" pitchFamily="34" charset="-120"/>
              </a:rPr>
              <a:t>多年燃煤发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电的历史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1920—2024</a:t>
            </a:r>
            <a:r>
              <a:rPr lang="en-US" altLang="zh-CN" sz="2000" b="0" i="0" dirty="0">
                <a:solidFill>
                  <a:srgbClr val="000000"/>
                </a:solidFill>
                <a:latin typeface="微软雅黑" pitchFamily="34" charset="0"/>
                <a:ea typeface="楷体" pitchFamily="34" charset="-122"/>
                <a:cs typeface="微软雅黑" pitchFamily="34" charset="-120"/>
              </a:rPr>
              <a:t>年英国的电力结构图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0_2#086130735?pid=1bba2263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67912" y="1949646"/>
            <a:ext cx="4443984"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81_1#ff70ddd4d?pid=086130735&amp;color=0,0,0&amp;vtp=1&amp;bt=1&amp;bbb=1">
            <a:extLst>
              <a:ext uri="{FF2B5EF4-FFF2-40B4-BE49-F238E27FC236}">
                <a16:creationId xmlns:a16="http://schemas.microsoft.com/office/drawing/2014/main" id="{9C42D649-1C3B-3782-45B6-C1725E944C1A}"/>
              </a:ext>
            </a:extLst>
          </p:cNvPr>
          <p:cNvSpPr/>
          <p:nvPr/>
        </p:nvSpPr>
        <p:spPr>
          <a:xfrm>
            <a:off x="722376" y="40070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英国开始逐步淘汰煤电的时间大致在(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2_1#ff70ddd4d.bracket?pid=086130735&amp;color=0,0,0&amp;vpa=24&amp;vtp=1">
            <a:extLst>
              <a:ext uri="{FF2B5EF4-FFF2-40B4-BE49-F238E27FC236}">
                <a16:creationId xmlns:a16="http://schemas.microsoft.com/office/drawing/2014/main" id="{A4B183A8-4026-0163-DFC9-E05C4488B38B}"/>
              </a:ext>
            </a:extLst>
          </p:cNvPr>
          <p:cNvSpPr/>
          <p:nvPr/>
        </p:nvSpPr>
        <p:spPr>
          <a:xfrm>
            <a:off x="5197539" y="40070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81_2#ff70ddd4d.choices?pid=086130735&amp;color=0,0,0&amp;vtp=1&amp;bbb=1">
            <a:extLst>
              <a:ext uri="{FF2B5EF4-FFF2-40B4-BE49-F238E27FC236}">
                <a16:creationId xmlns:a16="http://schemas.microsoft.com/office/drawing/2014/main" id="{23838C8C-FF66-DC24-8592-0B3C7F576E30}"/>
              </a:ext>
            </a:extLst>
          </p:cNvPr>
          <p:cNvSpPr/>
          <p:nvPr/>
        </p:nvSpPr>
        <p:spPr>
          <a:xfrm>
            <a:off x="722376" y="447021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1970年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1990年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2000年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.2024年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AS.83_1#ff70ddd4d?vop=1&amp;pid=086130735&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a:t>
            </a:r>
            <a:endParaRPr lang="en-US" altLang="zh-CN" sz="2200" dirty="0"/>
          </a:p>
        </p:txBody>
      </p:sp>
      <p:pic>
        <p:nvPicPr>
          <p:cNvPr id="3" name="QC_6_AS.83_2#ff70ddd4d?vop=1&amp;pid=08613073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32504" y="1545913"/>
            <a:ext cx="4123944" cy="3630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3B7DC-8FBC-03B9-B092-54E3B09E6770}"/>
            </a:ext>
          </a:extLst>
        </p:cNvPr>
        <p:cNvGrpSpPr/>
        <p:nvPr/>
      </p:nvGrpSpPr>
      <p:grpSpPr>
        <a:xfrm>
          <a:off x="0" y="0"/>
          <a:ext cx="0" cy="0"/>
          <a:chOff x="0" y="0"/>
          <a:chExt cx="0" cy="0"/>
        </a:xfrm>
      </p:grpSpPr>
    </p:spTree>
    <p:extLst>
      <p:ext uri="{BB962C8B-B14F-4D97-AF65-F5344CB8AC3E}">
        <p14:creationId xmlns:p14="http://schemas.microsoft.com/office/powerpoint/2010/main" val="387234757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BD.84_1#57ca4c6c7?pid=08613073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3.2005年后英国能源需求总量的变化，</a:t>
            </a:r>
            <a:r>
              <a:rPr lang="en-US" altLang="zh-CN" sz="2000" b="0" i="0">
                <a:solidFill>
                  <a:srgbClr val="000000"/>
                </a:solidFill>
                <a:latin typeface="微软雅黑" pitchFamily="34" charset="0"/>
                <a:ea typeface="微软雅黑" pitchFamily="34" charset="-122"/>
                <a:cs typeface="微软雅黑" pitchFamily="34" charset="-120"/>
              </a:rPr>
              <a:t>主要因为(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5_1#57ca4c6c7.bracket?pid=086130735&amp;color=0,0,0&amp;vpa=25&amp;vtp=1"/>
          <p:cNvSpPr/>
          <p:nvPr/>
        </p:nvSpPr>
        <p:spPr>
          <a:xfrm>
            <a:off x="63024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84_2#57ca4c6c7.choices?pid=08613073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.产业结构调整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B.能源价格上涨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C.能源结构改变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.节能意识提高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AS.86_1#57ca4c6c7?vop=1&amp;pid=08613073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本题考查能源需求变化的原因。据图示信息分析可知，</a:t>
            </a:r>
            <a:r>
              <a:rPr lang="en-US" altLang="zh-CN" sz="2000" b="0" i="0">
                <a:solidFill>
                  <a:srgbClr val="000000"/>
                </a:solidFill>
                <a:latin typeface="微软雅黑" pitchFamily="34" charset="0"/>
                <a:ea typeface="微软雅黑" pitchFamily="34" charset="-122"/>
                <a:cs typeface="微软雅黑" pitchFamily="34" charset="-120"/>
              </a:rPr>
              <a:t>2005年后英国能源需求总量开始下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，表明英国第二产业发展出现停滞甚至是一定程度上的衰退，</a:t>
            </a:r>
            <a:r>
              <a:rPr lang="en-US" altLang="zh-CN" sz="2000" b="0" i="0">
                <a:solidFill>
                  <a:srgbClr val="000000"/>
                </a:solidFill>
                <a:latin typeface="微软雅黑" pitchFamily="34" charset="0"/>
                <a:ea typeface="微软雅黑" pitchFamily="34" charset="-122"/>
                <a:cs typeface="微软雅黑" pitchFamily="34" charset="-120"/>
              </a:rPr>
              <a:t>这说明英国开始产业结构调整，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正确；能源价格上涨不是2005年后英国能源需求总量下降的主要原因，B错误；</a:t>
            </a:r>
            <a:r>
              <a:rPr lang="en-US" altLang="zh-CN" sz="2000" b="0" i="0">
                <a:solidFill>
                  <a:srgbClr val="000000"/>
                </a:solidFill>
                <a:latin typeface="微软雅黑" pitchFamily="34" charset="0"/>
                <a:ea typeface="微软雅黑" pitchFamily="34" charset="-122"/>
                <a:cs typeface="微软雅黑" pitchFamily="34" charset="-120"/>
              </a:rPr>
              <a:t>2005年后英国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的能源结构并未发生较大变化</a:t>
            </a:r>
            <a:r>
              <a:rPr lang="en-US" altLang="zh-CN" sz="2000" b="0" i="0" dirty="0">
                <a:solidFill>
                  <a:srgbClr val="000000"/>
                </a:solidFill>
                <a:latin typeface="微软雅黑" pitchFamily="34" charset="0"/>
                <a:ea typeface="微软雅黑" pitchFamily="34" charset="-122"/>
                <a:cs typeface="微软雅黑" pitchFamily="34" charset="-120"/>
              </a:rPr>
              <a:t>，且能源结构改变也不是能源需求总量下降的原因，C错误</a:t>
            </a:r>
            <a:r>
              <a:rPr lang="en-US" altLang="zh-CN" sz="2000" b="0" i="0">
                <a:solidFill>
                  <a:srgbClr val="000000"/>
                </a:solidFill>
                <a:latin typeface="微软雅黑" pitchFamily="34" charset="0"/>
                <a:ea typeface="微软雅黑" pitchFamily="34" charset="-122"/>
                <a:cs typeface="微软雅黑" pitchFamily="34" charset="-120"/>
              </a:rPr>
              <a:t>；节能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意识提高一般不能使能源需求下降幅度如此巨大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5CAB8-8E24-C01D-43E7-AE225D111B0B}"/>
            </a:ext>
          </a:extLst>
        </p:cNvPr>
        <p:cNvGrpSpPr/>
        <p:nvPr/>
      </p:nvGrpSpPr>
      <p:grpSpPr>
        <a:xfrm>
          <a:off x="0" y="0"/>
          <a:ext cx="0" cy="0"/>
          <a:chOff x="0" y="0"/>
          <a:chExt cx="0" cy="0"/>
        </a:xfrm>
      </p:grpSpPr>
    </p:spTree>
    <p:extLst>
      <p:ext uri="{BB962C8B-B14F-4D97-AF65-F5344CB8AC3E}">
        <p14:creationId xmlns:p14="http://schemas.microsoft.com/office/powerpoint/2010/main" val="2558981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AS.7_1#3f3d62c61?vop=1&amp;pid=7d2b2ad0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本题考查自然资源的概念。由上题分析可知，图例乙表示自然资源，结合选项分析</a:t>
            </a:r>
            <a:r>
              <a:rPr lang="en-US" altLang="zh-CN" sz="2000" b="0" i="0">
                <a:solidFill>
                  <a:srgbClr val="000000"/>
                </a:solidFill>
                <a:latin typeface="微软雅黑" pitchFamily="34" charset="0"/>
                <a:ea typeface="微软雅黑" pitchFamily="34" charset="-122"/>
                <a:cs typeface="微软雅黑" pitchFamily="34" charset="-120"/>
              </a:rPr>
              <a:t>，焦炭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是人为加工后的产物</a:t>
            </a:r>
            <a:r>
              <a:rPr lang="en-US" altLang="zh-CN" sz="2000" b="0" i="0" dirty="0">
                <a:solidFill>
                  <a:srgbClr val="000000"/>
                </a:solidFill>
                <a:latin typeface="微软雅黑" pitchFamily="34" charset="0"/>
                <a:ea typeface="微软雅黑" pitchFamily="34" charset="-122"/>
                <a:cs typeface="微软雅黑" pitchFamily="34" charset="-120"/>
              </a:rPr>
              <a:t>，不属于自然资源，A错误；雷电和沙漠是自然环境中的</a:t>
            </a:r>
            <a:r>
              <a:rPr lang="en-US" altLang="zh-CN" sz="2000" b="0" i="0">
                <a:solidFill>
                  <a:srgbClr val="000000"/>
                </a:solidFill>
                <a:latin typeface="微软雅黑" pitchFamily="34" charset="0"/>
                <a:ea typeface="微软雅黑" pitchFamily="34" charset="-122"/>
                <a:cs typeface="微软雅黑" pitchFamily="34" charset="-120"/>
              </a:rPr>
              <a:t>，但很难用于人类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生产和生活</a:t>
            </a:r>
            <a:r>
              <a:rPr lang="en-US" altLang="zh-CN" sz="2000" b="0" i="0" dirty="0">
                <a:solidFill>
                  <a:srgbClr val="000000"/>
                </a:solidFill>
                <a:latin typeface="微软雅黑" pitchFamily="34" charset="0"/>
                <a:ea typeface="微软雅黑" pitchFamily="34" charset="-122"/>
                <a:cs typeface="微软雅黑" pitchFamily="34" charset="-120"/>
              </a:rPr>
              <a:t>，B错误；化肥不属于自然资源，D错误；森林、淡水从自然环境中获取</a:t>
            </a:r>
            <a:r>
              <a:rPr lang="en-US" altLang="zh-CN" sz="2000" b="0" i="0">
                <a:solidFill>
                  <a:srgbClr val="000000"/>
                </a:solidFill>
                <a:latin typeface="微软雅黑" pitchFamily="34" charset="0"/>
                <a:ea typeface="微软雅黑" pitchFamily="34" charset="-122"/>
                <a:cs typeface="微软雅黑" pitchFamily="34" charset="-120"/>
              </a:rPr>
              <a:t>，且可用于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人类生活和生产</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6_BD.87_1#8e0948f21?pid=08613073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目前英国发展的可再生能源主要为(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8_1#8e0948f21.bracket?pid=086130735&amp;color=0,0,0&amp;vpa=26&amp;vtp=1"/>
          <p:cNvSpPr/>
          <p:nvPr/>
        </p:nvSpPr>
        <p:spPr>
          <a:xfrm>
            <a:off x="494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87_2#8e0948f21.choices?pid=08613073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737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B.波浪能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C.风能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.核能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89_1#8e0948f21?vop=1&amp;pid=08613073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本题考查能源的类型。英国属温带海洋性气候，终年受西风影响，且英国为岛国</a:t>
            </a:r>
            <a:r>
              <a:rPr lang="en-US" altLang="zh-CN" sz="2000" b="0" i="0">
                <a:solidFill>
                  <a:srgbClr val="000000"/>
                </a:solidFill>
                <a:latin typeface="微软雅黑" pitchFamily="34" charset="0"/>
                <a:ea typeface="微软雅黑" pitchFamily="34" charset="-122"/>
                <a:cs typeface="微软雅黑" pitchFamily="34" charset="-120"/>
              </a:rPr>
              <a:t>，四面环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a:t>
            </a:r>
            <a:r>
              <a:rPr lang="en-US" altLang="zh-CN" sz="2000" b="0" i="0" dirty="0">
                <a:solidFill>
                  <a:srgbClr val="000000"/>
                </a:solidFill>
                <a:latin typeface="微软雅黑" pitchFamily="34" charset="0"/>
                <a:ea typeface="微软雅黑" pitchFamily="34" charset="-122"/>
                <a:cs typeface="微软雅黑" pitchFamily="34" charset="-120"/>
              </a:rPr>
              <a:t>，风力强劲且稳定，所以目前英国发展的可再生能源主要为风能，C正确</a:t>
            </a:r>
            <a:r>
              <a:rPr lang="en-US" altLang="zh-CN" sz="2000" b="0" i="0">
                <a:solidFill>
                  <a:srgbClr val="000000"/>
                </a:solidFill>
                <a:latin typeface="微软雅黑" pitchFamily="34" charset="0"/>
                <a:ea typeface="微软雅黑" pitchFamily="34" charset="-122"/>
                <a:cs typeface="微软雅黑" pitchFamily="34" charset="-120"/>
              </a:rPr>
              <a:t>；英国属温带海洋性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a:t>
            </a:r>
            <a:r>
              <a:rPr lang="en-US" altLang="zh-CN" sz="2000" b="0" i="0" dirty="0">
                <a:solidFill>
                  <a:srgbClr val="000000"/>
                </a:solidFill>
                <a:latin typeface="微软雅黑" pitchFamily="34" charset="0"/>
                <a:ea typeface="微软雅黑" pitchFamily="34" charset="-122"/>
                <a:cs typeface="微软雅黑" pitchFamily="34" charset="-120"/>
              </a:rPr>
              <a:t>，终年湿润多雨，光照较少，不适宜发展太阳能，A错误；波浪能受自然条件影响大</a:t>
            </a:r>
            <a:r>
              <a:rPr lang="en-US" altLang="zh-CN" sz="2000" b="0" i="0">
                <a:solidFill>
                  <a:srgbClr val="000000"/>
                </a:solidFill>
                <a:latin typeface="微软雅黑" pitchFamily="34" charset="0"/>
                <a:ea typeface="微软雅黑" pitchFamily="34" charset="-122"/>
                <a:cs typeface="微软雅黑" pitchFamily="34" charset="-120"/>
              </a:rPr>
              <a:t>，且发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电量不稳定</a:t>
            </a:r>
            <a:r>
              <a:rPr lang="en-US" altLang="zh-CN" sz="2000" b="0" i="0" dirty="0">
                <a:solidFill>
                  <a:srgbClr val="000000"/>
                </a:solidFill>
                <a:latin typeface="微软雅黑" pitchFamily="34" charset="0"/>
                <a:ea typeface="微软雅黑" pitchFamily="34" charset="-122"/>
                <a:cs typeface="微软雅黑" pitchFamily="34" charset="-120"/>
              </a:rPr>
              <a:t>，主要发展的可再生能源不应是波浪能，B错误；核能不是可再生能源，D错误。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84B4B1-A0DE-CE9E-13AC-2B358C3636A1}"/>
            </a:ext>
          </a:extLst>
        </p:cNvPr>
        <p:cNvGrpSpPr/>
        <p:nvPr/>
      </p:nvGrpSpPr>
      <p:grpSpPr>
        <a:xfrm>
          <a:off x="0" y="0"/>
          <a:ext cx="0" cy="0"/>
          <a:chOff x="0" y="0"/>
          <a:chExt cx="0" cy="0"/>
        </a:xfrm>
      </p:grpSpPr>
    </p:spTree>
    <p:extLst>
      <p:ext uri="{BB962C8B-B14F-4D97-AF65-F5344CB8AC3E}">
        <p14:creationId xmlns:p14="http://schemas.microsoft.com/office/powerpoint/2010/main" val="80015472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pic>
        <p:nvPicPr>
          <p:cNvPr id="2" name="QM_5_BD.90_1#81dfc615a?htil=3&amp;pid=1bba22635&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71427" y="1026864"/>
            <a:ext cx="3438144"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90_2#81dfc615a?htil=3&amp;pid=1bba22635&amp;color=0,0,0&amp;vtp=1&amp;bt=1&amp;bbb=1&amp;hb=1&amp;hs=1"/>
          <p:cNvSpPr/>
          <p:nvPr/>
        </p:nvSpPr>
        <p:spPr>
          <a:xfrm>
            <a:off x="722376" y="972000"/>
            <a:ext cx="7178040"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[安徽师范大学附中2024高二期中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超级电网是欧洲第一个专门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用于传输可再生能源电力的网络</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不仅可以平衡整个欧洲大陆的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电力需求</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而且能够及时把所产生的能源以电力形式传输到邻近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进一步提高能源的利用率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下图为世界局部区域大型清洁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能源发电站分布图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91_1#3a5aa19be?htil=3&amp;pid=81dfc615a&amp;color=0,0,0&amp;vtp=1&amp;bbb=1&amp;hs=1"/>
          <p:cNvSpPr/>
          <p:nvPr/>
        </p:nvSpPr>
        <p:spPr>
          <a:xfrm>
            <a:off x="722376" y="3240855"/>
            <a:ext cx="717804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图中能源类型为(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92_1#3a5aa19be.bracket?pid=81dfc615a&amp;color=0,0,0&amp;vpa=27&amp;vtp=1"/>
          <p:cNvSpPr/>
          <p:nvPr/>
        </p:nvSpPr>
        <p:spPr>
          <a:xfrm>
            <a:off x="2911539" y="32408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91_2#3a5aa19be.choices?htil=3&amp;pid=81dfc615a&amp;color=0,0,0&amp;vtp=1&amp;bbb=1&amp;hs=1"/>
          <p:cNvSpPr/>
          <p:nvPr/>
        </p:nvSpPr>
        <p:spPr>
          <a:xfrm>
            <a:off x="722376" y="37036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A.①风能、②水能、③太阳能、</a:t>
            </a:r>
            <a:r>
              <a:rPr lang="en-US" altLang="zh-CN" sz="2000" b="0" i="0">
                <a:solidFill>
                  <a:srgbClr val="000000"/>
                </a:solidFill>
                <a:latin typeface="微软雅黑" pitchFamily="34" charset="0"/>
                <a:ea typeface="微软雅黑" pitchFamily="34" charset="-122"/>
                <a:cs typeface="微软雅黑" pitchFamily="34" charset="-120"/>
              </a:rPr>
              <a:t>④地热能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.①太阳能、②风能、③水能、④地热能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.①太阳能、②水能、③地热能、</a:t>
            </a:r>
            <a:r>
              <a:rPr lang="en-US" altLang="zh-CN" sz="2000" b="0" i="0">
                <a:solidFill>
                  <a:srgbClr val="000000"/>
                </a:solidFill>
                <a:latin typeface="微软雅黑" pitchFamily="34" charset="0"/>
                <a:ea typeface="微软雅黑" pitchFamily="34" charset="-122"/>
                <a:cs typeface="微软雅黑" pitchFamily="34" charset="-120"/>
              </a:rPr>
              <a:t>④风能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.①水能、②太阳能、③地热能、④风能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6_AS.93_1#3a5aa19be?vop=1&amp;pid=81dfc615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本题考查能源类型。图中①能源主要分布于北非和阿拉伯半岛，这里晴天多</a:t>
            </a:r>
            <a:r>
              <a:rPr lang="en-US" altLang="zh-CN" sz="2000" b="0" i="0">
                <a:solidFill>
                  <a:srgbClr val="000000"/>
                </a:solidFill>
                <a:latin typeface="微软雅黑" pitchFamily="34" charset="0"/>
                <a:ea typeface="微软雅黑" pitchFamily="34" charset="-122"/>
                <a:cs typeface="微软雅黑" pitchFamily="34" charset="-120"/>
              </a:rPr>
              <a:t>，太阳能资源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丰富</a:t>
            </a:r>
            <a:r>
              <a:rPr lang="en-US" altLang="zh-CN" sz="2000" b="0" i="0" dirty="0">
                <a:solidFill>
                  <a:srgbClr val="000000"/>
                </a:solidFill>
                <a:latin typeface="微软雅黑" pitchFamily="34" charset="0"/>
                <a:ea typeface="微软雅黑" pitchFamily="34" charset="-122"/>
                <a:cs typeface="微软雅黑" pitchFamily="34" charset="-120"/>
              </a:rPr>
              <a:t>；②能源主要分布于大陆西部沿海地带，受西风影响，该区域风能资源丰富</a:t>
            </a:r>
            <a:r>
              <a:rPr lang="en-US" altLang="zh-CN" sz="2000" b="0" i="0">
                <a:solidFill>
                  <a:srgbClr val="000000"/>
                </a:solidFill>
                <a:latin typeface="微软雅黑" pitchFamily="34" charset="0"/>
                <a:ea typeface="微软雅黑" pitchFamily="34" charset="-122"/>
                <a:cs typeface="微软雅黑" pitchFamily="34" charset="-120"/>
              </a:rPr>
              <a:t>；由所学知识可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，③能源多分布于河流中上游地区，该区域水能资源丰富；④</a:t>
            </a:r>
            <a:r>
              <a:rPr lang="en-US" altLang="zh-CN" sz="2000" b="0" i="0">
                <a:solidFill>
                  <a:srgbClr val="000000"/>
                </a:solidFill>
                <a:latin typeface="微软雅黑" pitchFamily="34" charset="0"/>
                <a:ea typeface="微软雅黑" pitchFamily="34" charset="-122"/>
                <a:cs typeface="微软雅黑" pitchFamily="34" charset="-120"/>
              </a:rPr>
              <a:t>能源主要分布于板块交界处附近，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该区域地热能资源丰富</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94310-8D81-3B9C-E846-504FF642DE9C}"/>
            </a:ext>
          </a:extLst>
        </p:cNvPr>
        <p:cNvGrpSpPr/>
        <p:nvPr/>
      </p:nvGrpSpPr>
      <p:grpSpPr>
        <a:xfrm>
          <a:off x="0" y="0"/>
          <a:ext cx="0" cy="0"/>
          <a:chOff x="0" y="0"/>
          <a:chExt cx="0" cy="0"/>
        </a:xfrm>
      </p:grpSpPr>
    </p:spTree>
    <p:extLst>
      <p:ext uri="{BB962C8B-B14F-4D97-AF65-F5344CB8AC3E}">
        <p14:creationId xmlns:p14="http://schemas.microsoft.com/office/powerpoint/2010/main" val="30924676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6_BD.94_1#f70fda235?pid=81dfc615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超级电网的建设带来的影响有(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5_1#f70fda235.bracket?pid=81dfc615a&amp;color=0,0,0&amp;vpa=28&amp;vtp=1"/>
          <p:cNvSpPr/>
          <p:nvPr/>
        </p:nvSpPr>
        <p:spPr>
          <a:xfrm>
            <a:off x="443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94_2#f70fda235.choices?pid=81dfc615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.解决了欧洲各国的能源安全问题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.增强了清洁能源发电的稳定性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C.促成了欧洲政治经济一体化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.增加了全球温室气体的排放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6_AS.96_1#f70fda235?vop=1&amp;pid=81dfc615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本题考查材料分析能力。超级电网可以平衡欧洲大陆电力需求</a:t>
            </a:r>
            <a:r>
              <a:rPr lang="en-US" altLang="zh-CN" sz="2000" b="0" i="0">
                <a:solidFill>
                  <a:srgbClr val="000000"/>
                </a:solidFill>
                <a:latin typeface="微软雅黑" pitchFamily="34" charset="0"/>
                <a:ea typeface="微软雅黑" pitchFamily="34" charset="-122"/>
                <a:cs typeface="微软雅黑" pitchFamily="34" charset="-120"/>
              </a:rPr>
              <a:t>，将不同地区的可再生能源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进行调配</a:t>
            </a:r>
            <a:r>
              <a:rPr lang="en-US" altLang="zh-CN" sz="2000" b="0" i="0" dirty="0">
                <a:solidFill>
                  <a:srgbClr val="000000"/>
                </a:solidFill>
                <a:latin typeface="微软雅黑" pitchFamily="34" charset="0"/>
                <a:ea typeface="微软雅黑" pitchFamily="34" charset="-122"/>
                <a:cs typeface="微软雅黑" pitchFamily="34" charset="-120"/>
              </a:rPr>
              <a:t>，从而在一定程度上增强了清洁能源发电的稳定性，B正确；</a:t>
            </a:r>
            <a:r>
              <a:rPr lang="en-US" altLang="zh-CN" sz="2000" b="0" i="0">
                <a:solidFill>
                  <a:srgbClr val="000000"/>
                </a:solidFill>
                <a:latin typeface="微软雅黑" pitchFamily="34" charset="0"/>
                <a:ea typeface="微软雅黑" pitchFamily="34" charset="-122"/>
                <a:cs typeface="微软雅黑" pitchFamily="34" charset="-120"/>
              </a:rPr>
              <a:t>可缓解各国能源安全问题，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但无法解决</a:t>
            </a:r>
            <a:r>
              <a:rPr lang="en-US" altLang="zh-CN" sz="2000" b="0" i="0" dirty="0">
                <a:solidFill>
                  <a:srgbClr val="000000"/>
                </a:solidFill>
                <a:latin typeface="微软雅黑" pitchFamily="34" charset="0"/>
                <a:ea typeface="微软雅黑" pitchFamily="34" charset="-122"/>
                <a:cs typeface="微软雅黑" pitchFamily="34" charset="-120"/>
              </a:rPr>
              <a:t>，A错误；超级电网主要应用在能源领域，对促成欧洲政治经济一体化影响有限</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；超级电网促进了可再生能源的利用，可减少全球温室气体的排放，D错误。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6_AS.96_2#f70fda235?vop=1&amp;pid=81dfc615a&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矿产资源和能源资源的区别</a:t>
            </a:r>
            <a:endParaRPr lang="en-US" altLang="zh-CN" sz="2000" dirty="0"/>
          </a:p>
        </p:txBody>
      </p:sp>
      <p:graphicFrame>
        <p:nvGraphicFramePr>
          <p:cNvPr id="75" name="QC_6_AS.96_3#f70fda235?colgroup=3,36&amp;vop=1&amp;pid=81dfc615a&amp;color=0,0,0&amp;mp=1&amp;vtp=1&amp;bbb=1&amp;hb=1"/>
          <p:cNvGraphicFramePr>
            <a:graphicFrameLocks noGrp="1"/>
          </p:cNvGraphicFramePr>
          <p:nvPr>
            <p:extLst>
              <p:ext uri="{D42A27DB-BD31-4B8C-83A1-F6EECF244321}">
                <p14:modId xmlns:p14="http://schemas.microsoft.com/office/powerpoint/2010/main" val="473372561"/>
              </p:ext>
            </p:extLst>
          </p:nvPr>
        </p:nvGraphicFramePr>
        <p:xfrm>
          <a:off x="722376" y="1513528"/>
          <a:ext cx="10725912" cy="1645158"/>
        </p:xfrm>
        <a:graphic>
          <a:graphicData uri="http://schemas.openxmlformats.org/drawingml/2006/table">
            <a:tbl>
              <a:tblPr/>
              <a:tblGrid>
                <a:gridCol w="1161288">
                  <a:extLst>
                    <a:ext uri="{9D8B030D-6E8A-4147-A177-3AD203B41FA5}">
                      <a16:colId xmlns:a16="http://schemas.microsoft.com/office/drawing/2014/main" val="20000"/>
                    </a:ext>
                  </a:extLst>
                </a:gridCol>
                <a:gridCol w="9564624">
                  <a:extLst>
                    <a:ext uri="{9D8B030D-6E8A-4147-A177-3AD203B41FA5}">
                      <a16:colId xmlns:a16="http://schemas.microsoft.com/office/drawing/2014/main" val="20001"/>
                    </a:ext>
                  </a:extLst>
                </a:gridCol>
              </a:tblGrid>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矿产资源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指由地质作用形成的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在当前和可预见将来的技术条件下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具有开发利用价值的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呈</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固态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液态和气态的自然矿物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能源资源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指自然界中能提供热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动力和电能等各种形式的能量的物质资源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包括煤炭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石</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天然气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流水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潮汐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太阳能等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4199F-5546-9349-3614-DD1BC1B0843C}"/>
            </a:ext>
          </a:extLst>
        </p:cNvPr>
        <p:cNvGrpSpPr/>
        <p:nvPr/>
      </p:nvGrpSpPr>
      <p:grpSpPr>
        <a:xfrm>
          <a:off x="0" y="0"/>
          <a:ext cx="0" cy="0"/>
          <a:chOff x="0" y="0"/>
          <a:chExt cx="0" cy="0"/>
        </a:xfrm>
      </p:grpSpPr>
    </p:spTree>
    <p:extLst>
      <p:ext uri="{BB962C8B-B14F-4D97-AF65-F5344CB8AC3E}">
        <p14:creationId xmlns:p14="http://schemas.microsoft.com/office/powerpoint/2010/main" val="1289125734"/>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3042</Words>
  <Application>Microsoft Office PowerPoint</Application>
  <PresentationFormat>宽屏</PresentationFormat>
  <Paragraphs>467</Paragraphs>
  <Slides>121</Slides>
  <Notes>85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121</vt:i4>
      </vt:variant>
    </vt:vector>
  </HeadingPairs>
  <TitlesOfParts>
    <vt:vector size="129"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2025-10-22T00:49:48Z</dcterms:created>
  <dcterms:modified xsi:type="dcterms:W3CDTF">2025-10-22T01:10:41Z</dcterms:modified>
  <cp:category/>
  <cp:contentStatus/>
</cp:coreProperties>
</file>